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301" r:id="rId3"/>
    <p:sldId id="302" r:id="rId4"/>
    <p:sldId id="303" r:id="rId5"/>
    <p:sldId id="296" r:id="rId6"/>
    <p:sldId id="297" r:id="rId7"/>
    <p:sldId id="270" r:id="rId8"/>
    <p:sldId id="307" r:id="rId9"/>
    <p:sldId id="308" r:id="rId10"/>
    <p:sldId id="287" r:id="rId11"/>
    <p:sldId id="309" r:id="rId12"/>
    <p:sldId id="311" r:id="rId13"/>
    <p:sldId id="271" r:id="rId14"/>
    <p:sldId id="288" r:id="rId15"/>
    <p:sldId id="314" r:id="rId16"/>
    <p:sldId id="312" r:id="rId17"/>
    <p:sldId id="265" r:id="rId18"/>
    <p:sldId id="267" r:id="rId19"/>
    <p:sldId id="266" r:id="rId20"/>
    <p:sldId id="313" r:id="rId21"/>
    <p:sldId id="286" r:id="rId22"/>
    <p:sldId id="298" r:id="rId23"/>
    <p:sldId id="310" r:id="rId24"/>
    <p:sldId id="306" r:id="rId25"/>
    <p:sldId id="282" r:id="rId26"/>
    <p:sldId id="304" r:id="rId27"/>
    <p:sldId id="299" r:id="rId28"/>
    <p:sldId id="315" r:id="rId29"/>
    <p:sldId id="284" r:id="rId30"/>
    <p:sldId id="285" r:id="rId31"/>
    <p:sldId id="289" r:id="rId32"/>
    <p:sldId id="300" r:id="rId33"/>
    <p:sldId id="290" r:id="rId34"/>
    <p:sldId id="293" r:id="rId35"/>
    <p:sldId id="294" r:id="rId36"/>
    <p:sldId id="295" r:id="rId37"/>
    <p:sldId id="278" r:id="rId38"/>
    <p:sldId id="277" r:id="rId39"/>
    <p:sldId id="281" r:id="rId40"/>
    <p:sldId id="283" r:id="rId41"/>
    <p:sldId id="260" r:id="rId42"/>
    <p:sldId id="257" r:id="rId43"/>
    <p:sldId id="273" r:id="rId44"/>
    <p:sldId id="258" r:id="rId45"/>
    <p:sldId id="259" r:id="rId46"/>
    <p:sldId id="261" r:id="rId47"/>
    <p:sldId id="280" r:id="rId48"/>
    <p:sldId id="262" r:id="rId49"/>
    <p:sldId id="269" r:id="rId50"/>
    <p:sldId id="274" r:id="rId51"/>
    <p:sldId id="264" r:id="rId52"/>
    <p:sldId id="275" r:id="rId53"/>
    <p:sldId id="276" r:id="rId54"/>
    <p:sldId id="279" r:id="rId55"/>
    <p:sldId id="26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1" autoAdjust="0"/>
    <p:restoredTop sz="93964" autoAdjust="0"/>
  </p:normalViewPr>
  <p:slideViewPr>
    <p:cSldViewPr snapToGrid="0">
      <p:cViewPr varScale="1">
        <p:scale>
          <a:sx n="85" d="100"/>
          <a:sy n="85" d="100"/>
        </p:scale>
        <p:origin x="38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751D6-8A30-488B-BA50-A37A28B79972}"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167C2-B69C-4E26-9937-AD1D8AE20959}" type="slidenum">
              <a:rPr lang="en-US" smtClean="0"/>
              <a:t>‹#›</a:t>
            </a:fld>
            <a:endParaRPr lang="en-US"/>
          </a:p>
        </p:txBody>
      </p:sp>
    </p:spTree>
    <p:extLst>
      <p:ext uri="{BB962C8B-B14F-4D97-AF65-F5344CB8AC3E}">
        <p14:creationId xmlns:p14="http://schemas.microsoft.com/office/powerpoint/2010/main" val="376780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dirty="0"/>
              <a:t>Introduce yourself, It is my pleasure to be here as keynote speaker,  I am going to talk on importance of information technology in building successful AI product. First lets understand what is AI product </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a:t>
            </a:fld>
            <a:endParaRPr lang="en-US"/>
          </a:p>
        </p:txBody>
      </p:sp>
    </p:spTree>
    <p:extLst>
      <p:ext uri="{BB962C8B-B14F-4D97-AF65-F5344CB8AC3E}">
        <p14:creationId xmlns:p14="http://schemas.microsoft.com/office/powerpoint/2010/main" val="1695853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High-Performance Storage:</a:t>
            </a:r>
            <a:r>
              <a:rPr lang="en-US" dirty="0"/>
              <a:t> Fast and scalable storage solutions are essential for handling large datasets used in training machine learning models.</a:t>
            </a:r>
          </a:p>
          <a:p>
            <a:pPr>
              <a:buFont typeface="Arial" panose="020B0604020202020204" pitchFamily="34" charset="0"/>
              <a:buChar char="•"/>
            </a:pPr>
            <a:r>
              <a:rPr lang="en-US" b="1" dirty="0"/>
              <a:t>Distributed File Systems:</a:t>
            </a:r>
            <a:r>
              <a:rPr lang="en-US" dirty="0"/>
              <a:t> Distributed file systems like Hadoop Distributed File System (HDFS) or cloud-based solutions enable efficient storage and retrieval of data.</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11</a:t>
            </a:fld>
            <a:endParaRPr lang="en-US"/>
          </a:p>
        </p:txBody>
      </p:sp>
    </p:spTree>
    <p:extLst>
      <p:ext uri="{BB962C8B-B14F-4D97-AF65-F5344CB8AC3E}">
        <p14:creationId xmlns:p14="http://schemas.microsoft.com/office/powerpoint/2010/main" val="299732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Auto-Scaling:</a:t>
            </a:r>
            <a:r>
              <a:rPr lang="en-US" dirty="0"/>
              <a:t> The ability to dynamically adjust resources based on demand ensures optimal performance and cost efficiency.</a:t>
            </a:r>
          </a:p>
          <a:p>
            <a:pPr>
              <a:buFont typeface="Arial" panose="020B0604020202020204" pitchFamily="34" charset="0"/>
              <a:buChar char="•"/>
            </a:pPr>
            <a:r>
              <a:rPr lang="en-US" b="1" dirty="0"/>
              <a:t>Load Balancing:</a:t>
            </a:r>
            <a:r>
              <a:rPr lang="en-US" dirty="0"/>
              <a:t> Distributing incoming network traffic across multiple servers prevents overload on individual components.</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12</a:t>
            </a:fld>
            <a:endParaRPr lang="en-US"/>
          </a:p>
        </p:txBody>
      </p:sp>
    </p:spTree>
    <p:extLst>
      <p:ext uri="{BB962C8B-B14F-4D97-AF65-F5344CB8AC3E}">
        <p14:creationId xmlns:p14="http://schemas.microsoft.com/office/powerpoint/2010/main" val="3933946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https://proceedings.neurips.cc/paper_files/paper/2015/file/86df7dcfd896fcaf2674f757a2463eba-Paper.pdf</a:t>
            </a:r>
          </a:p>
          <a:p>
            <a:r>
              <a:rPr lang="en-US" dirty="0"/>
              <a:t>Manufacturing, product recommendation, when placing the order pop up for  optimized quantity to order resulting in inventory reduction, real time</a:t>
            </a:r>
          </a:p>
        </p:txBody>
      </p:sp>
      <p:sp>
        <p:nvSpPr>
          <p:cNvPr id="4" name="Slide Number Placeholder 3"/>
          <p:cNvSpPr>
            <a:spLocks noGrp="1"/>
          </p:cNvSpPr>
          <p:nvPr>
            <p:ph type="sldNum" sz="quarter" idx="5"/>
          </p:nvPr>
        </p:nvSpPr>
        <p:spPr/>
        <p:txBody>
          <a:bodyPr/>
          <a:lstStyle/>
          <a:p>
            <a:fld id="{089167C2-B69C-4E26-9937-AD1D8AE20959}" type="slidenum">
              <a:rPr lang="en-US" smtClean="0"/>
              <a:t>13</a:t>
            </a:fld>
            <a:endParaRPr lang="en-US"/>
          </a:p>
        </p:txBody>
      </p:sp>
    </p:spTree>
    <p:extLst>
      <p:ext uri="{BB962C8B-B14F-4D97-AF65-F5344CB8AC3E}">
        <p14:creationId xmlns:p14="http://schemas.microsoft.com/office/powerpoint/2010/main" val="3873988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processing thousands of terabytes of data on a daily basis to build predictive models of consumer behavior. It has already made their way into everyday life, helping us save time and energy. </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14</a:t>
            </a:fld>
            <a:endParaRPr lang="en-US"/>
          </a:p>
        </p:txBody>
      </p:sp>
    </p:spTree>
    <p:extLst>
      <p:ext uri="{BB962C8B-B14F-4D97-AF65-F5344CB8AC3E}">
        <p14:creationId xmlns:p14="http://schemas.microsoft.com/office/powerpoint/2010/main" val="57373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for all the successful products like </a:t>
            </a:r>
            <a:r>
              <a:rPr lang="en-US" dirty="0" err="1"/>
              <a:t>ChatGPT</a:t>
            </a:r>
            <a:r>
              <a:rPr lang="en-US" dirty="0"/>
              <a:t>, Weather Forecasting, Smart Replies, or Smart Recommendation, backbone is best infrastructure for data storage, processing, modelling, Monitoring and Response time.</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15</a:t>
            </a:fld>
            <a:endParaRPr lang="en-US"/>
          </a:p>
        </p:txBody>
      </p:sp>
    </p:spTree>
    <p:extLst>
      <p:ext uri="{BB962C8B-B14F-4D97-AF65-F5344CB8AC3E}">
        <p14:creationId xmlns:p14="http://schemas.microsoft.com/office/powerpoint/2010/main" val="2732237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19</a:t>
            </a:fld>
            <a:endParaRPr lang="en-US"/>
          </a:p>
        </p:txBody>
      </p:sp>
    </p:spTree>
    <p:extLst>
      <p:ext uri="{BB962C8B-B14F-4D97-AF65-F5344CB8AC3E}">
        <p14:creationId xmlns:p14="http://schemas.microsoft.com/office/powerpoint/2010/main" val="68236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Machine Learning</a:t>
            </a:r>
            <a:r>
              <a:rPr lang="en-US" dirty="0"/>
              <a:t>: ML teaches a machine how to make inferences and decisions based on past experience. This automation saves human time for businesses and helps them make a better decisions.</a:t>
            </a:r>
          </a:p>
          <a:p>
            <a:r>
              <a:rPr lang="en-US" dirty="0"/>
              <a:t>Natural Language Processing: NLP is a science of reading, understanding, and interpreting a language by a machine. Once a machine understands what the user intends to communicate, it responds accordingly.</a:t>
            </a:r>
          </a:p>
          <a:p>
            <a:r>
              <a:rPr lang="en-US" dirty="0"/>
              <a:t>Computer Vision: Computer vision algorithms try to understand an image by breaking down an image and studying different parts of the object. This helps the machine classify and learn from a set of images, to make a better output decision based on previous observations.</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24</a:t>
            </a:fld>
            <a:endParaRPr lang="en-US"/>
          </a:p>
        </p:txBody>
      </p:sp>
    </p:spTree>
    <p:extLst>
      <p:ext uri="{BB962C8B-B14F-4D97-AF65-F5344CB8AC3E}">
        <p14:creationId xmlns:p14="http://schemas.microsoft.com/office/powerpoint/2010/main" val="306720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https://blog.mirrorreview.com/impact-of-technology-on-human-life/</a:t>
            </a:r>
          </a:p>
        </p:txBody>
      </p:sp>
      <p:sp>
        <p:nvSpPr>
          <p:cNvPr id="4" name="Slide Number Placeholder 3"/>
          <p:cNvSpPr>
            <a:spLocks noGrp="1"/>
          </p:cNvSpPr>
          <p:nvPr>
            <p:ph type="sldNum" sz="quarter" idx="5"/>
          </p:nvPr>
        </p:nvSpPr>
        <p:spPr/>
        <p:txBody>
          <a:bodyPr/>
          <a:lstStyle/>
          <a:p>
            <a:fld id="{089167C2-B69C-4E26-9937-AD1D8AE20959}" type="slidenum">
              <a:rPr lang="en-US" smtClean="0"/>
              <a:t>25</a:t>
            </a:fld>
            <a:endParaRPr lang="en-US"/>
          </a:p>
        </p:txBody>
      </p:sp>
    </p:spTree>
    <p:extLst>
      <p:ext uri="{BB962C8B-B14F-4D97-AF65-F5344CB8AC3E}">
        <p14:creationId xmlns:p14="http://schemas.microsoft.com/office/powerpoint/2010/main" val="3443824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27</a:t>
            </a:fld>
            <a:endParaRPr lang="en-US"/>
          </a:p>
        </p:txBody>
      </p:sp>
    </p:spTree>
    <p:extLst>
      <p:ext uri="{BB962C8B-B14F-4D97-AF65-F5344CB8AC3E}">
        <p14:creationId xmlns:p14="http://schemas.microsoft.com/office/powerpoint/2010/main" val="17639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https://www.techtarget.com/whatis/feature/A-brief-history-of-the-evolution-and-growth-of-IT</a:t>
            </a:r>
          </a:p>
        </p:txBody>
      </p:sp>
      <p:sp>
        <p:nvSpPr>
          <p:cNvPr id="4" name="Slide Number Placeholder 3"/>
          <p:cNvSpPr>
            <a:spLocks noGrp="1"/>
          </p:cNvSpPr>
          <p:nvPr>
            <p:ph type="sldNum" sz="quarter" idx="5"/>
          </p:nvPr>
        </p:nvSpPr>
        <p:spPr/>
        <p:txBody>
          <a:bodyPr/>
          <a:lstStyle/>
          <a:p>
            <a:fld id="{089167C2-B69C-4E26-9937-AD1D8AE20959}" type="slidenum">
              <a:rPr lang="en-US" smtClean="0"/>
              <a:t>33</a:t>
            </a:fld>
            <a:endParaRPr lang="en-US"/>
          </a:p>
        </p:txBody>
      </p:sp>
    </p:spTree>
    <p:extLst>
      <p:ext uri="{BB962C8B-B14F-4D97-AF65-F5344CB8AC3E}">
        <p14:creationId xmlns:p14="http://schemas.microsoft.com/office/powerpoint/2010/main" val="4192436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products leverage machine learning, deep learning, natural language processing, and other AI techniques to analyze data, make decisions, and execute actions. example of Spray Layout Design Parameters Whenever we get requirement from vehicle manufacturer need to convert them to manufacturing parameters how many hole, radius, plate thickness, spray angle and so one.  And it requires lot of expertise and knowledge  in product manufacturing design. Using the AI model, we can provide probable manufacturing parameters using the historical data.  AI products also help in analyzing vast amount of data can creating insightful reports for example in supermarket just by showing how many items sold for each product on daily basis, which product group selling the most, using this they can Predict demand, reduce stockouts, and minimize overstock situations. Understand customer preferences, shopping patterns, and improve personalized marketing.</a:t>
            </a:r>
          </a:p>
        </p:txBody>
      </p:sp>
      <p:sp>
        <p:nvSpPr>
          <p:cNvPr id="4" name="Slide Number Placeholder 3"/>
          <p:cNvSpPr>
            <a:spLocks noGrp="1"/>
          </p:cNvSpPr>
          <p:nvPr>
            <p:ph type="sldNum" sz="quarter" idx="5"/>
          </p:nvPr>
        </p:nvSpPr>
        <p:spPr/>
        <p:txBody>
          <a:bodyPr/>
          <a:lstStyle/>
          <a:p>
            <a:fld id="{089167C2-B69C-4E26-9937-AD1D8AE20959}" type="slidenum">
              <a:rPr lang="en-US" smtClean="0"/>
              <a:t>2</a:t>
            </a:fld>
            <a:endParaRPr lang="en-US"/>
          </a:p>
        </p:txBody>
      </p:sp>
    </p:spTree>
    <p:extLst>
      <p:ext uri="{BB962C8B-B14F-4D97-AF65-F5344CB8AC3E}">
        <p14:creationId xmlns:p14="http://schemas.microsoft.com/office/powerpoint/2010/main" val="568019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https://cloud.redhat.com/blog/business-centric-ai/ml-with-kubernetes-part-4-ml/ops</a:t>
            </a:r>
          </a:p>
        </p:txBody>
      </p:sp>
      <p:sp>
        <p:nvSpPr>
          <p:cNvPr id="4" name="Slide Number Placeholder 3"/>
          <p:cNvSpPr>
            <a:spLocks noGrp="1"/>
          </p:cNvSpPr>
          <p:nvPr>
            <p:ph type="sldNum" sz="quarter" idx="5"/>
          </p:nvPr>
        </p:nvSpPr>
        <p:spPr/>
        <p:txBody>
          <a:bodyPr/>
          <a:lstStyle/>
          <a:p>
            <a:fld id="{089167C2-B69C-4E26-9937-AD1D8AE20959}" type="slidenum">
              <a:rPr lang="en-US" smtClean="0"/>
              <a:t>43</a:t>
            </a:fld>
            <a:endParaRPr lang="en-US"/>
          </a:p>
        </p:txBody>
      </p:sp>
    </p:spTree>
    <p:extLst>
      <p:ext uri="{BB962C8B-B14F-4D97-AF65-F5344CB8AC3E}">
        <p14:creationId xmlns:p14="http://schemas.microsoft.com/office/powerpoint/2010/main" val="1769261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https://iticollege.edu/blog/why-information-technology-is-so-important-today/</a:t>
            </a:r>
          </a:p>
        </p:txBody>
      </p:sp>
      <p:sp>
        <p:nvSpPr>
          <p:cNvPr id="4" name="Slide Number Placeholder 3"/>
          <p:cNvSpPr>
            <a:spLocks noGrp="1"/>
          </p:cNvSpPr>
          <p:nvPr>
            <p:ph type="sldNum" sz="quarter" idx="5"/>
          </p:nvPr>
        </p:nvSpPr>
        <p:spPr/>
        <p:txBody>
          <a:bodyPr/>
          <a:lstStyle/>
          <a:p>
            <a:fld id="{089167C2-B69C-4E26-9937-AD1D8AE20959}" type="slidenum">
              <a:rPr lang="en-US" smtClean="0"/>
              <a:t>46</a:t>
            </a:fld>
            <a:endParaRPr lang="en-US"/>
          </a:p>
        </p:txBody>
      </p:sp>
    </p:spTree>
    <p:extLst>
      <p:ext uri="{BB962C8B-B14F-4D97-AF65-F5344CB8AC3E}">
        <p14:creationId xmlns:p14="http://schemas.microsoft.com/office/powerpoint/2010/main" val="42438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most interesting thing is that AI is not domain/industry specific, its application can be everywhere. Beat Finance, beat healthcare, beat education, agriculture, social media.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not only speeds up the diagnosis process but also helps doctors make more informed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can also protect life of workers in risky jobs such as mining, firefighting and processing radioactive substances. </a:t>
            </a:r>
          </a:p>
          <a:p>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3</a:t>
            </a:fld>
            <a:endParaRPr lang="en-US"/>
          </a:p>
        </p:txBody>
      </p:sp>
    </p:spTree>
    <p:extLst>
      <p:ext uri="{BB962C8B-B14F-4D97-AF65-F5344CB8AC3E}">
        <p14:creationId xmlns:p14="http://schemas.microsoft.com/office/powerpoint/2010/main" val="1111806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advancement's information technology, we see AI application everywhere.  </a:t>
            </a:r>
            <a:r>
              <a:rPr lang="en-US" dirty="0" err="1"/>
              <a:t>inUnimate</a:t>
            </a:r>
            <a:r>
              <a:rPr lang="en-US" dirty="0"/>
              <a:t> was working with heated die casting machines. Its duty was simple but this duty was dangerous for workers to do and they could have hurt or lost their limbs if they carried the task. </a:t>
            </a:r>
            <a:r>
              <a:rPr lang="en-US" dirty="0" err="1"/>
              <a:t>Therefore,using</a:t>
            </a:r>
            <a:r>
              <a:rPr lang="en-US" dirty="0"/>
              <a:t> </a:t>
            </a:r>
            <a:r>
              <a:rPr lang="en-US" dirty="0" err="1"/>
              <a:t>Unimate</a:t>
            </a:r>
            <a:r>
              <a:rPr lang="en-US" dirty="0"/>
              <a:t> was more practical and safer. Besides, </a:t>
            </a:r>
            <a:r>
              <a:rPr lang="en-US" dirty="0" err="1"/>
              <a:t>Unimate</a:t>
            </a:r>
            <a:r>
              <a:rPr lang="en-US" dirty="0"/>
              <a:t> was able to carry the task quickly. Thanks to </a:t>
            </a:r>
            <a:r>
              <a:rPr lang="en-US" dirty="0" err="1"/>
              <a:t>Unimate</a:t>
            </a:r>
            <a:r>
              <a:rPr lang="en-US" dirty="0"/>
              <a:t> robots, General Motors have changed the automotive industry forever</a:t>
            </a:r>
          </a:p>
          <a:p>
            <a:r>
              <a:rPr lang="en-US" dirty="0"/>
              <a:t>https://www.formica.ai/blog/brief-history-of-ai-artificial-intelligence</a:t>
            </a:r>
          </a:p>
        </p:txBody>
      </p:sp>
      <p:sp>
        <p:nvSpPr>
          <p:cNvPr id="4" name="Slide Number Placeholder 3"/>
          <p:cNvSpPr>
            <a:spLocks noGrp="1"/>
          </p:cNvSpPr>
          <p:nvPr>
            <p:ph type="sldNum" sz="quarter" idx="5"/>
          </p:nvPr>
        </p:nvSpPr>
        <p:spPr/>
        <p:txBody>
          <a:bodyPr/>
          <a:lstStyle/>
          <a:p>
            <a:fld id="{089167C2-B69C-4E26-9937-AD1D8AE20959}" type="slidenum">
              <a:rPr lang="en-US" smtClean="0"/>
              <a:t>4</a:t>
            </a:fld>
            <a:endParaRPr lang="en-US"/>
          </a:p>
        </p:txBody>
      </p:sp>
    </p:spTree>
    <p:extLst>
      <p:ext uri="{BB962C8B-B14F-4D97-AF65-F5344CB8AC3E}">
        <p14:creationId xmlns:p14="http://schemas.microsoft.com/office/powerpoint/2010/main" val="3174106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The test generated questions about set of Wikipedia articles, where humans and AI programs were made to read a passage from over 500 Wikipedia articles and answered a series of questions regarding what they read.</a:t>
            </a:r>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6</a:t>
            </a:fld>
            <a:endParaRPr lang="en-US"/>
          </a:p>
        </p:txBody>
      </p:sp>
    </p:spTree>
    <p:extLst>
      <p:ext uri="{BB962C8B-B14F-4D97-AF65-F5344CB8AC3E}">
        <p14:creationId xmlns:p14="http://schemas.microsoft.com/office/powerpoint/2010/main" val="109383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cannot imagine the day without using any of this tool, </a:t>
            </a:r>
            <a:r>
              <a:rPr lang="en-US" dirty="0" err="1"/>
              <a:t>ChatGPt</a:t>
            </a:r>
            <a:r>
              <a:rPr lang="en-US" dirty="0"/>
              <a:t> is product from Open AI, capable of understanding and generating human-like text based on the input they </a:t>
            </a:r>
            <a:r>
              <a:rPr lang="en-US" dirty="0" err="1"/>
              <a:t>receive.Google</a:t>
            </a:r>
            <a:r>
              <a:rPr lang="en-US" dirty="0"/>
              <a:t> uses AI in its predictive search. When you start typing on Google to search something, Google makes some recommendations. It uses past user data to predict what a user would type next in the search bar. </a:t>
            </a:r>
            <a:r>
              <a:rPr lang="en-US" dirty="0" err="1"/>
              <a:t>Youtube</a:t>
            </a:r>
            <a:r>
              <a:rPr lang="en-US" dirty="0"/>
              <a:t> uses past user data to recommend what movie a user might want to see next, making the user hooked onto the platform and increasing watch time. AI is used everywhere by large organizations to make an end user’s life simpler.  Now let’s understand how all this tool learns and related with information technology</a:t>
            </a:r>
          </a:p>
        </p:txBody>
      </p:sp>
      <p:sp>
        <p:nvSpPr>
          <p:cNvPr id="4" name="Slide Number Placeholder 3"/>
          <p:cNvSpPr>
            <a:spLocks noGrp="1"/>
          </p:cNvSpPr>
          <p:nvPr>
            <p:ph type="sldNum" sz="quarter" idx="5"/>
          </p:nvPr>
        </p:nvSpPr>
        <p:spPr/>
        <p:txBody>
          <a:bodyPr/>
          <a:lstStyle/>
          <a:p>
            <a:fld id="{089167C2-B69C-4E26-9937-AD1D8AE20959}" type="slidenum">
              <a:rPr lang="en-US" smtClean="0"/>
              <a:t>7</a:t>
            </a:fld>
            <a:endParaRPr lang="en-US"/>
          </a:p>
        </p:txBody>
      </p:sp>
    </p:spTree>
    <p:extLst>
      <p:ext uri="{BB962C8B-B14F-4D97-AF65-F5344CB8AC3E}">
        <p14:creationId xmlns:p14="http://schemas.microsoft.com/office/powerpoint/2010/main" val="239115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Acquire both structured (e.g., databases, spreadsheets) and unstructured data (e.g., text, images) as required.</a:t>
            </a:r>
          </a:p>
          <a:p>
            <a:r>
              <a:rPr lang="en-US" dirty="0"/>
              <a:t>This may include handling missing values, normalizing data, and converting data into a format that the model can understand.</a:t>
            </a:r>
          </a:p>
        </p:txBody>
      </p:sp>
      <p:sp>
        <p:nvSpPr>
          <p:cNvPr id="4" name="Slide Number Placeholder 3"/>
          <p:cNvSpPr>
            <a:spLocks noGrp="1"/>
          </p:cNvSpPr>
          <p:nvPr>
            <p:ph type="sldNum" sz="quarter" idx="5"/>
          </p:nvPr>
        </p:nvSpPr>
        <p:spPr/>
        <p:txBody>
          <a:bodyPr/>
          <a:lstStyle/>
          <a:p>
            <a:fld id="{089167C2-B69C-4E26-9937-AD1D8AE20959}" type="slidenum">
              <a:rPr lang="en-US" smtClean="0"/>
              <a:t>8</a:t>
            </a:fld>
            <a:endParaRPr lang="en-US"/>
          </a:p>
        </p:txBody>
      </p:sp>
    </p:spTree>
    <p:extLst>
      <p:ext uri="{BB962C8B-B14F-4D97-AF65-F5344CB8AC3E}">
        <p14:creationId xmlns:p14="http://schemas.microsoft.com/office/powerpoint/2010/main" val="71361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good the AI model if not deployed properly in will be no use. Like In supermarket  you have created code for software recommendation and future demand  when user is raising the request for product that time only should the stock level, future demands, and recommended products. Otherwise it will not be use also it has be quick it not like after an hour we provide. Currently in Bosch I am working in Anomaly detection production, we have to proactively detect failures in production line to avoid production downtime. It is done using showing the abnormal </a:t>
            </a:r>
            <a:r>
              <a:rPr lang="en-US" dirty="0" err="1"/>
              <a:t>behaviour</a:t>
            </a:r>
            <a:r>
              <a:rPr lang="en-US" dirty="0"/>
              <a:t> in stations, could be </a:t>
            </a:r>
            <a:r>
              <a:rPr lang="en-US" dirty="0" err="1"/>
              <a:t>abrut</a:t>
            </a:r>
            <a:r>
              <a:rPr lang="en-US" dirty="0"/>
              <a:t> shift in measurements values, gradual change or bunching of outliers near the threshold. It also has be quick, It has only possible due to advancements in Information technology. Will Highlight the advancement which are making AI products successful.</a:t>
            </a:r>
          </a:p>
          <a:p>
            <a:r>
              <a:rPr lang="en-US" dirty="0"/>
              <a:t>It's important to note that the learning process is iterative. If the model's performance is not satisfactory, the process may be repeated with additional data, adjustments to the model, or changes to the learning approach. The continuous learning and improvement over time are key characteristics of machine learning and AI systems.</a:t>
            </a:r>
          </a:p>
        </p:txBody>
      </p:sp>
      <p:sp>
        <p:nvSpPr>
          <p:cNvPr id="4" name="Slide Number Placeholder 3"/>
          <p:cNvSpPr>
            <a:spLocks noGrp="1"/>
          </p:cNvSpPr>
          <p:nvPr>
            <p:ph type="sldNum" sz="quarter" idx="5"/>
          </p:nvPr>
        </p:nvSpPr>
        <p:spPr/>
        <p:txBody>
          <a:bodyPr/>
          <a:lstStyle/>
          <a:p>
            <a:fld id="{089167C2-B69C-4E26-9937-AD1D8AE20959}" type="slidenum">
              <a:rPr lang="en-US" smtClean="0"/>
              <a:t>9</a:t>
            </a:fld>
            <a:endParaRPr lang="en-US"/>
          </a:p>
        </p:txBody>
      </p:sp>
    </p:spTree>
    <p:extLst>
      <p:ext uri="{BB962C8B-B14F-4D97-AF65-F5344CB8AC3E}">
        <p14:creationId xmlns:p14="http://schemas.microsoft.com/office/powerpoint/2010/main" val="75470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During the first generation, computer systems used vacuum tubes. The machines were huge and took up entire rooms. They consumed a large amount of electricity and therefore, were expensive to operate. They also generated a lot of heat which resulted in malfunctions.</a:t>
            </a:r>
            <a:endParaRPr lang="en-US" dirty="0"/>
          </a:p>
          <a:p>
            <a:r>
              <a:rPr lang="en-US" b="0" dirty="0">
                <a:effectLst/>
              </a:rPr>
              <a:t>In the second generation, vacuum tubes were replaced with transistors. This was a major improvement, allowing computers to become smaller, faster, cheaper, reliable and more energy-efficient.</a:t>
            </a:r>
          </a:p>
          <a:p>
            <a:r>
              <a:rPr lang="en-US" b="0" dirty="0">
                <a:effectLst/>
              </a:rPr>
              <a:t>By the time the third generation arrived, there was an increase in the speed and the efficiency of computers due to the development of integrated circuits. Fourth generation computers upscaled to integrated circuits that contained a numerous amount of transistors on one, small chip. Microprocessors contained memory, logic and control circuits (central processing unit) on a single chip. Computer systems went from enormous vacuum tubes that filled an entire room to a tiny chip that could fit in your hand. Computers like IBM and Apple PC (personal computer) were created for both personal and business purposes. La</a:t>
            </a:r>
            <a:endParaRPr lang="en-US" dirty="0"/>
          </a:p>
        </p:txBody>
      </p:sp>
      <p:sp>
        <p:nvSpPr>
          <p:cNvPr id="4" name="Slide Number Placeholder 3"/>
          <p:cNvSpPr>
            <a:spLocks noGrp="1"/>
          </p:cNvSpPr>
          <p:nvPr>
            <p:ph type="sldNum" sz="quarter" idx="5"/>
          </p:nvPr>
        </p:nvSpPr>
        <p:spPr/>
        <p:txBody>
          <a:bodyPr/>
          <a:lstStyle/>
          <a:p>
            <a:fld id="{089167C2-B69C-4E26-9937-AD1D8AE20959}" type="slidenum">
              <a:rPr lang="en-US" smtClean="0"/>
              <a:t>10</a:t>
            </a:fld>
            <a:endParaRPr lang="en-US"/>
          </a:p>
        </p:txBody>
      </p:sp>
    </p:spTree>
    <p:extLst>
      <p:ext uri="{BB962C8B-B14F-4D97-AF65-F5344CB8AC3E}">
        <p14:creationId xmlns:p14="http://schemas.microsoft.com/office/powerpoint/2010/main" val="1188950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DE02CDF-9096-4BDF-B757-EF84081081BF}" type="datetimeFigureOut">
              <a:rPr lang="en-US" smtClean="0"/>
              <a:t>12/13/2023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75A37D1-C8C6-4F5C-A644-943C792F7DDD}" type="slidenum">
              <a:rPr lang="en-US" smtClean="0"/>
              <a:t>‹#›</a:t>
            </a:fld>
            <a:endParaRPr lang="en-US"/>
          </a:p>
        </p:txBody>
      </p:sp>
    </p:spTree>
    <p:extLst>
      <p:ext uri="{BB962C8B-B14F-4D97-AF65-F5344CB8AC3E}">
        <p14:creationId xmlns:p14="http://schemas.microsoft.com/office/powerpoint/2010/main" val="346086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E02CDF-9096-4BDF-B757-EF84081081BF}"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362218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E02CDF-9096-4BDF-B757-EF84081081BF}"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284729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E02CDF-9096-4BDF-B757-EF84081081BF}"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187982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E02CDF-9096-4BDF-B757-EF84081081BF}"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290023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E02CDF-9096-4BDF-B757-EF84081081BF}"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3341450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E02CDF-9096-4BDF-B757-EF84081081BF}"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3137885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E02CDF-9096-4BDF-B757-EF84081081BF}"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2453311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E02CDF-9096-4BDF-B757-EF84081081BF}"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5A37D1-C8C6-4F5C-A644-943C792F7DDD}" type="slidenum">
              <a:rPr lang="en-US" smtClean="0"/>
              <a:t>‹#›</a:t>
            </a:fld>
            <a:endParaRPr lang="en-US"/>
          </a:p>
        </p:txBody>
      </p:sp>
    </p:spTree>
    <p:extLst>
      <p:ext uri="{BB962C8B-B14F-4D97-AF65-F5344CB8AC3E}">
        <p14:creationId xmlns:p14="http://schemas.microsoft.com/office/powerpoint/2010/main" val="267237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6DE02CDF-9096-4BDF-B757-EF84081081BF}"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75A37D1-C8C6-4F5C-A644-943C792F7DDD}" type="slidenum">
              <a:rPr lang="en-US" smtClean="0"/>
              <a:t>‹#›</a:t>
            </a:fld>
            <a:endParaRPr lang="en-US"/>
          </a:p>
        </p:txBody>
      </p:sp>
    </p:spTree>
    <p:extLst>
      <p:ext uri="{BB962C8B-B14F-4D97-AF65-F5344CB8AC3E}">
        <p14:creationId xmlns:p14="http://schemas.microsoft.com/office/powerpoint/2010/main" val="255352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DE02CDF-9096-4BDF-B757-EF84081081BF}" type="datetimeFigureOut">
              <a:rPr lang="en-US" smtClean="0"/>
              <a:t>12/13/2023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75A37D1-C8C6-4F5C-A644-943C792F7DDD}" type="slidenum">
              <a:rPr lang="en-US" smtClean="0"/>
              <a:t>‹#›</a:t>
            </a:fld>
            <a:endParaRPr lang="en-US"/>
          </a:p>
        </p:txBody>
      </p:sp>
    </p:spTree>
    <p:extLst>
      <p:ext uri="{BB962C8B-B14F-4D97-AF65-F5344CB8AC3E}">
        <p14:creationId xmlns:p14="http://schemas.microsoft.com/office/powerpoint/2010/main" val="256540476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DE02CDF-9096-4BDF-B757-EF84081081BF}" type="datetimeFigureOut">
              <a:rPr lang="en-US" smtClean="0"/>
              <a:t>12/13/2023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75A37D1-C8C6-4F5C-A644-943C792F7DDD}" type="slidenum">
              <a:rPr lang="en-US" smtClean="0"/>
              <a:t>‹#›</a:t>
            </a:fld>
            <a:endParaRPr lang="en-US"/>
          </a:p>
        </p:txBody>
      </p:sp>
    </p:spTree>
    <p:extLst>
      <p:ext uri="{BB962C8B-B14F-4D97-AF65-F5344CB8AC3E}">
        <p14:creationId xmlns:p14="http://schemas.microsoft.com/office/powerpoint/2010/main" val="4160804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techtarget.com/searchdatacenter/definition/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canalys.com/newsroom/global-cloud-market-Q12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35.238.111.86:8080/jspui/bitstream/123456789/274/1/McCarthy_John_What%20is%20artificial%20intelligence.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gartner.com/en/newsroom/press-releases/2019-01-21-gartner-survey-shows-37-percent-of-organizations-hav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mygreatlearning.com/blog/machine-learning-to-solve-climate-change/" TargetMode="External"/><Relationship Id="rId2" Type="http://schemas.openxmlformats.org/officeDocument/2006/relationships/hyperlink" Target="https://www.mygreatlearning.com/blog/service-robots-in-healthcare-and-challenges-in-the-adoption-of-ai/"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cisco.com/c/en/us/products/collateral/se/internet-of-things/at-a-glance-c45-731471.pdf"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builtin.com/artificial-intelligence/ibms-watson-finds-new-challenge-constructio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6A882-EC6B-E550-6D1C-F6F206005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9" y="0"/>
            <a:ext cx="1235475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8AD0BA-5221-6F23-F142-4D059946C962}"/>
              </a:ext>
            </a:extLst>
          </p:cNvPr>
          <p:cNvSpPr>
            <a:spLocks noGrp="1"/>
          </p:cNvSpPr>
          <p:nvPr>
            <p:ph type="ctrTitle"/>
          </p:nvPr>
        </p:nvSpPr>
        <p:spPr>
          <a:xfrm>
            <a:off x="251167" y="569131"/>
            <a:ext cx="10782300" cy="3352800"/>
          </a:xfrm>
        </p:spPr>
        <p:txBody>
          <a:bodyPr/>
          <a:lstStyle/>
          <a:p>
            <a:r>
              <a:rPr lang="en-US" dirty="0">
                <a:solidFill>
                  <a:srgbClr val="FFC000"/>
                </a:solidFill>
              </a:rPr>
              <a:t>Importance of Information Technology in AI Product</a:t>
            </a:r>
          </a:p>
        </p:txBody>
      </p:sp>
      <p:sp>
        <p:nvSpPr>
          <p:cNvPr id="3" name="Subtitle 2">
            <a:extLst>
              <a:ext uri="{FF2B5EF4-FFF2-40B4-BE49-F238E27FC236}">
                <a16:creationId xmlns:a16="http://schemas.microsoft.com/office/drawing/2014/main" id="{26F96485-FAB6-6916-CAC4-5834A3EDE660}"/>
              </a:ext>
            </a:extLst>
          </p:cNvPr>
          <p:cNvSpPr>
            <a:spLocks noGrp="1"/>
          </p:cNvSpPr>
          <p:nvPr>
            <p:ph type="subTitle" idx="1"/>
          </p:nvPr>
        </p:nvSpPr>
        <p:spPr>
          <a:xfrm>
            <a:off x="357120" y="3744045"/>
            <a:ext cx="9228201" cy="1645920"/>
          </a:xfrm>
        </p:spPr>
        <p:txBody>
          <a:bodyPr/>
          <a:lstStyle/>
          <a:p>
            <a:r>
              <a:rPr lang="en-US" sz="4400" dirty="0">
                <a:solidFill>
                  <a:srgbClr val="FFC000"/>
                </a:solidFill>
              </a:rPr>
              <a:t>Shanu Agrawal</a:t>
            </a:r>
          </a:p>
          <a:p>
            <a:endParaRPr lang="en-US" dirty="0"/>
          </a:p>
        </p:txBody>
      </p:sp>
    </p:spTree>
    <p:extLst>
      <p:ext uri="{BB962C8B-B14F-4D97-AF65-F5344CB8AC3E}">
        <p14:creationId xmlns:p14="http://schemas.microsoft.com/office/powerpoint/2010/main" val="3876256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91C484-ADBD-6E1C-1929-D6BB27D8D741}"/>
              </a:ext>
            </a:extLst>
          </p:cNvPr>
          <p:cNvPicPr>
            <a:picLocks noChangeAspect="1"/>
          </p:cNvPicPr>
          <p:nvPr/>
        </p:nvPicPr>
        <p:blipFill>
          <a:blip r:embed="rId3"/>
          <a:stretch>
            <a:fillRect/>
          </a:stretch>
        </p:blipFill>
        <p:spPr>
          <a:xfrm>
            <a:off x="731669" y="135014"/>
            <a:ext cx="10161232" cy="6209642"/>
          </a:xfrm>
          <a:prstGeom prst="rect">
            <a:avLst/>
          </a:prstGeom>
        </p:spPr>
      </p:pic>
    </p:spTree>
    <p:extLst>
      <p:ext uri="{BB962C8B-B14F-4D97-AF65-F5344CB8AC3E}">
        <p14:creationId xmlns:p14="http://schemas.microsoft.com/office/powerpoint/2010/main" val="3432492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3E1C8-FD05-E926-9A9F-BC83DE44FE39}"/>
              </a:ext>
            </a:extLst>
          </p:cNvPr>
          <p:cNvSpPr>
            <a:spLocks noGrp="1"/>
          </p:cNvSpPr>
          <p:nvPr>
            <p:ph type="title"/>
          </p:nvPr>
        </p:nvSpPr>
        <p:spPr/>
        <p:txBody>
          <a:bodyPr/>
          <a:lstStyle/>
          <a:p>
            <a:r>
              <a:rPr lang="en-US" dirty="0"/>
              <a:t>IT is Backbone</a:t>
            </a:r>
          </a:p>
        </p:txBody>
      </p:sp>
      <p:sp>
        <p:nvSpPr>
          <p:cNvPr id="3" name="Content Placeholder 2">
            <a:extLst>
              <a:ext uri="{FF2B5EF4-FFF2-40B4-BE49-F238E27FC236}">
                <a16:creationId xmlns:a16="http://schemas.microsoft.com/office/drawing/2014/main" id="{43AE36DE-1E29-6568-5146-708B90E3175B}"/>
              </a:ext>
            </a:extLst>
          </p:cNvPr>
          <p:cNvSpPr>
            <a:spLocks noGrp="1"/>
          </p:cNvSpPr>
          <p:nvPr>
            <p:ph idx="1"/>
          </p:nvPr>
        </p:nvSpPr>
        <p:spPr>
          <a:xfrm>
            <a:off x="676656" y="2011681"/>
            <a:ext cx="10753725" cy="4236720"/>
          </a:xfrm>
        </p:spPr>
        <p:txBody>
          <a:bodyPr>
            <a:normAutofit/>
          </a:bodyPr>
          <a:lstStyle/>
          <a:p>
            <a:r>
              <a:rPr lang="en-US" sz="2000" dirty="0"/>
              <a:t>Since the invention of the world wide web, the IT realm has quickly expanded. </a:t>
            </a:r>
            <a:r>
              <a:rPr lang="en-US" sz="2000" b="0" dirty="0">
                <a:effectLst/>
              </a:rPr>
              <a:t>When information technology started supporting artificial intelligence, it become easier to incorporate AI into business. </a:t>
            </a:r>
            <a:r>
              <a:rPr lang="en-US" sz="2000" b="0" i="0" dirty="0">
                <a:solidFill>
                  <a:srgbClr val="111111"/>
                </a:solidFill>
                <a:effectLst/>
                <a:latin typeface="-apple-system"/>
              </a:rPr>
              <a:t>Here are IT tools helping the AI world:</a:t>
            </a:r>
          </a:p>
          <a:p>
            <a:r>
              <a:rPr lang="en-US" sz="2000" b="1" dirty="0"/>
              <a:t>Storage capacity</a:t>
            </a:r>
            <a:r>
              <a:rPr lang="en-US" sz="2000" b="0" i="0" dirty="0">
                <a:solidFill>
                  <a:srgbClr val="111111"/>
                </a:solidFill>
                <a:effectLst/>
                <a:latin typeface="-apple-system"/>
              </a:rPr>
              <a:t>: </a:t>
            </a:r>
            <a:r>
              <a:rPr lang="en-US" sz="2000" dirty="0"/>
              <a:t>AI heavily relies on large datasets for learning. IT infrastructure facilitates the storage, retrieval, and management of massive amounts of structured and unstructured data.</a:t>
            </a:r>
          </a:p>
          <a:p>
            <a:r>
              <a:rPr lang="en-US" sz="2000" b="1" dirty="0"/>
              <a:t>Computing performance : </a:t>
            </a:r>
            <a:r>
              <a:rPr lang="en-US" sz="2000" dirty="0"/>
              <a:t>AI Requires</a:t>
            </a:r>
            <a:r>
              <a:rPr lang="en-US" sz="2000" b="1" dirty="0"/>
              <a:t> </a:t>
            </a:r>
            <a:r>
              <a:rPr lang="en-US" sz="2000" dirty="0"/>
              <a:t>high performance computing resources, including CPUs, GPUs, and TPU’s, Big data technologies, like Apache Spark and Hadoop, are crucial for handling and analyzing vast amounts of information.</a:t>
            </a:r>
          </a:p>
          <a:p>
            <a:r>
              <a:rPr lang="en-US" sz="2000" b="1" dirty="0"/>
              <a:t>Networking infrastructure: </a:t>
            </a:r>
            <a:r>
              <a:rPr lang="en-US" sz="2000" dirty="0"/>
              <a:t>Fast and reliable networking infrastructure is crucial for data transfer between components also Reduced latency is essential for real-time AI applications (HTTP based RESTful API)</a:t>
            </a:r>
            <a:endParaRPr lang="en-US" sz="2000" b="1" dirty="0"/>
          </a:p>
          <a:p>
            <a:endParaRPr lang="en-US" b="0" i="0" dirty="0">
              <a:solidFill>
                <a:srgbClr val="111111"/>
              </a:solidFill>
              <a:effectLst/>
              <a:latin typeface="-apple-system"/>
            </a:endParaRPr>
          </a:p>
        </p:txBody>
      </p:sp>
    </p:spTree>
    <p:extLst>
      <p:ext uri="{BB962C8B-B14F-4D97-AF65-F5344CB8AC3E}">
        <p14:creationId xmlns:p14="http://schemas.microsoft.com/office/powerpoint/2010/main" val="243820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C7C0-4F23-E720-963D-D3D063DD71A3}"/>
              </a:ext>
            </a:extLst>
          </p:cNvPr>
          <p:cNvSpPr>
            <a:spLocks noGrp="1"/>
          </p:cNvSpPr>
          <p:nvPr>
            <p:ph type="title"/>
          </p:nvPr>
        </p:nvSpPr>
        <p:spPr/>
        <p:txBody>
          <a:bodyPr/>
          <a:lstStyle/>
          <a:p>
            <a:r>
              <a:rPr lang="en-US" dirty="0"/>
              <a:t>IT is Backbone</a:t>
            </a:r>
          </a:p>
        </p:txBody>
      </p:sp>
      <p:sp>
        <p:nvSpPr>
          <p:cNvPr id="3" name="Content Placeholder 2">
            <a:extLst>
              <a:ext uri="{FF2B5EF4-FFF2-40B4-BE49-F238E27FC236}">
                <a16:creationId xmlns:a16="http://schemas.microsoft.com/office/drawing/2014/main" id="{BC1781AC-CB91-E2A5-E3EC-0CA97F68012E}"/>
              </a:ext>
            </a:extLst>
          </p:cNvPr>
          <p:cNvSpPr>
            <a:spLocks noGrp="1"/>
          </p:cNvSpPr>
          <p:nvPr>
            <p:ph idx="1"/>
          </p:nvPr>
        </p:nvSpPr>
        <p:spPr>
          <a:xfrm>
            <a:off x="657224" y="2157731"/>
            <a:ext cx="10753725" cy="3766185"/>
          </a:xfrm>
        </p:spPr>
        <p:txBody>
          <a:bodyPr>
            <a:normAutofit/>
          </a:bodyPr>
          <a:lstStyle/>
          <a:p>
            <a:r>
              <a:rPr lang="en-US" sz="2000" b="1" dirty="0"/>
              <a:t>Security: </a:t>
            </a:r>
            <a:r>
              <a:rPr lang="en-US" sz="2000" dirty="0"/>
              <a:t>IT plays a critical role in ensuring the security of AI systems, protecting data, models, and user privacy.</a:t>
            </a:r>
          </a:p>
          <a:p>
            <a:r>
              <a:rPr lang="en-US" sz="2000" b="1" dirty="0"/>
              <a:t>User Interface : </a:t>
            </a:r>
            <a:r>
              <a:rPr lang="en-US" sz="2000" dirty="0"/>
              <a:t>The design of AI user interfaces plays a crucial role in making complex technologies accessible, understandable, and user-friendly.</a:t>
            </a:r>
          </a:p>
          <a:p>
            <a:r>
              <a:rPr lang="en-US" sz="2000" b="1" dirty="0"/>
              <a:t>Monitoring and Maintenance : </a:t>
            </a:r>
            <a:r>
              <a:rPr lang="en-US" sz="2000" dirty="0"/>
              <a:t>IT tools provide monitoring and logging capabilities for AI applications.</a:t>
            </a:r>
          </a:p>
          <a:p>
            <a:r>
              <a:rPr lang="en-US" sz="2000" b="1" dirty="0"/>
              <a:t>Cloud Computing : </a:t>
            </a:r>
            <a:r>
              <a:rPr lang="en-US" sz="2000" dirty="0"/>
              <a:t>Cloud platforms (e.g., AWS, Azure, Google Cloud) provide scalable and on-demand computing resources. AI developers can leverage cloud services for data storage, processing, and deployment, reducing infrastructure management overhead.</a:t>
            </a:r>
          </a:p>
          <a:p>
            <a:endParaRPr lang="en-US" b="1" dirty="0"/>
          </a:p>
          <a:p>
            <a:endParaRPr lang="en-US" dirty="0"/>
          </a:p>
        </p:txBody>
      </p:sp>
    </p:spTree>
    <p:extLst>
      <p:ext uri="{BB962C8B-B14F-4D97-AF65-F5344CB8AC3E}">
        <p14:creationId xmlns:p14="http://schemas.microsoft.com/office/powerpoint/2010/main" val="418555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47C8C-B433-79C8-0E36-FB8EF3C307A0}"/>
              </a:ext>
            </a:extLst>
          </p:cNvPr>
          <p:cNvPicPr>
            <a:picLocks noChangeAspect="1"/>
          </p:cNvPicPr>
          <p:nvPr/>
        </p:nvPicPr>
        <p:blipFill>
          <a:blip r:embed="rId3"/>
          <a:stretch>
            <a:fillRect/>
          </a:stretch>
        </p:blipFill>
        <p:spPr>
          <a:xfrm>
            <a:off x="869175" y="2675290"/>
            <a:ext cx="9829239" cy="3502241"/>
          </a:xfrm>
          <a:prstGeom prst="rect">
            <a:avLst/>
          </a:prstGeom>
        </p:spPr>
      </p:pic>
      <p:sp>
        <p:nvSpPr>
          <p:cNvPr id="2" name="Title 1">
            <a:extLst>
              <a:ext uri="{FF2B5EF4-FFF2-40B4-BE49-F238E27FC236}">
                <a16:creationId xmlns:a16="http://schemas.microsoft.com/office/drawing/2014/main" id="{FC00AF30-2AD4-4165-83AD-224A74136AA4}"/>
              </a:ext>
            </a:extLst>
          </p:cNvPr>
          <p:cNvSpPr>
            <a:spLocks noGrp="1"/>
          </p:cNvSpPr>
          <p:nvPr>
            <p:ph type="title"/>
          </p:nvPr>
        </p:nvSpPr>
        <p:spPr>
          <a:xfrm>
            <a:off x="657224" y="499533"/>
            <a:ext cx="10772775" cy="1231613"/>
          </a:xfrm>
        </p:spPr>
        <p:txBody>
          <a:bodyPr>
            <a:normAutofit fontScale="90000"/>
          </a:bodyPr>
          <a:lstStyle/>
          <a:p>
            <a:r>
              <a:rPr lang="en-US" dirty="0"/>
              <a:t>The Importance of Information Technology</a:t>
            </a:r>
          </a:p>
        </p:txBody>
      </p:sp>
      <p:sp>
        <p:nvSpPr>
          <p:cNvPr id="3" name="Content Placeholder 2">
            <a:extLst>
              <a:ext uri="{FF2B5EF4-FFF2-40B4-BE49-F238E27FC236}">
                <a16:creationId xmlns:a16="http://schemas.microsoft.com/office/drawing/2014/main" id="{496B4440-05A2-A5FD-22BC-BAEB03837979}"/>
              </a:ext>
            </a:extLst>
          </p:cNvPr>
          <p:cNvSpPr>
            <a:spLocks noGrp="1"/>
          </p:cNvSpPr>
          <p:nvPr>
            <p:ph idx="1"/>
          </p:nvPr>
        </p:nvSpPr>
        <p:spPr>
          <a:xfrm>
            <a:off x="657224" y="1796074"/>
            <a:ext cx="10753725" cy="3851411"/>
          </a:xfrm>
        </p:spPr>
        <p:txBody>
          <a:bodyPr/>
          <a:lstStyle/>
          <a:p>
            <a:r>
              <a:rPr lang="en-US" dirty="0"/>
              <a:t>Google, in its discussion Hidden Technical Debt in Machine Learning Systems, highlights that the actual ML is only a small element in an effective workflow. Success in delivering AI/ML requires a coordinated approach across a range of IT disciplines</a:t>
            </a:r>
          </a:p>
          <a:p>
            <a:endParaRPr lang="en-US" dirty="0"/>
          </a:p>
          <a:p>
            <a:endParaRPr lang="en-US" dirty="0"/>
          </a:p>
        </p:txBody>
      </p:sp>
    </p:spTree>
    <p:extLst>
      <p:ext uri="{BB962C8B-B14F-4D97-AF65-F5344CB8AC3E}">
        <p14:creationId xmlns:p14="http://schemas.microsoft.com/office/powerpoint/2010/main" val="1767541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2133-70C3-982B-EF6A-51A4708D790A}"/>
              </a:ext>
            </a:extLst>
          </p:cNvPr>
          <p:cNvSpPr>
            <a:spLocks noGrp="1"/>
          </p:cNvSpPr>
          <p:nvPr>
            <p:ph type="title"/>
          </p:nvPr>
        </p:nvSpPr>
        <p:spPr/>
        <p:txBody>
          <a:bodyPr/>
          <a:lstStyle/>
          <a:p>
            <a:r>
              <a:rPr lang="en-US" b="1" dirty="0"/>
              <a:t>AI now and in the future</a:t>
            </a:r>
          </a:p>
        </p:txBody>
      </p:sp>
      <p:sp>
        <p:nvSpPr>
          <p:cNvPr id="3" name="Content Placeholder 2">
            <a:extLst>
              <a:ext uri="{FF2B5EF4-FFF2-40B4-BE49-F238E27FC236}">
                <a16:creationId xmlns:a16="http://schemas.microsoft.com/office/drawing/2014/main" id="{8A868635-1AFF-9854-DCCC-98A32E55CD0C}"/>
              </a:ext>
            </a:extLst>
          </p:cNvPr>
          <p:cNvSpPr>
            <a:spLocks noGrp="1"/>
          </p:cNvSpPr>
          <p:nvPr>
            <p:ph idx="1"/>
          </p:nvPr>
        </p:nvSpPr>
        <p:spPr/>
        <p:txBody>
          <a:bodyPr>
            <a:normAutofit/>
          </a:bodyPr>
          <a:lstStyle/>
          <a:p>
            <a:r>
              <a:rPr lang="en-US" dirty="0"/>
              <a:t>Advances in artificial intelligence show no signs of slowing down - the world is changing rapidly, and as we move even further into an era dominated by artificially intelligent technology, the advancements in IT industry are important</a:t>
            </a:r>
          </a:p>
          <a:p>
            <a:r>
              <a:rPr lang="en-US" dirty="0"/>
              <a:t>While AI is powering its way into the present and future of computing technologies, there are still significant challenges to overcome. </a:t>
            </a:r>
          </a:p>
          <a:p>
            <a:r>
              <a:rPr lang="en-US" dirty="0"/>
              <a:t>And major part of it goes to setting up an infrastructure where you can run AI tools. Only after building a robust AI infrastructure, the benefits of AI and ML models can be reaped.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248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43CC-D424-9452-358D-FFBB12B01B91}"/>
              </a:ext>
            </a:extLst>
          </p:cNvPr>
          <p:cNvSpPr>
            <a:spLocks noGrp="1"/>
          </p:cNvSpPr>
          <p:nvPr>
            <p:ph type="title"/>
          </p:nvPr>
        </p:nvSpPr>
        <p:spPr/>
        <p:txBody>
          <a:bodyPr/>
          <a:lstStyle/>
          <a:p>
            <a:r>
              <a:rPr lang="en-US" b="1" dirty="0"/>
              <a:t>AI now and in the future</a:t>
            </a:r>
            <a:endParaRPr lang="en-US" dirty="0"/>
          </a:p>
        </p:txBody>
      </p:sp>
      <p:sp>
        <p:nvSpPr>
          <p:cNvPr id="3" name="Content Placeholder 2">
            <a:extLst>
              <a:ext uri="{FF2B5EF4-FFF2-40B4-BE49-F238E27FC236}">
                <a16:creationId xmlns:a16="http://schemas.microsoft.com/office/drawing/2014/main" id="{41C853F3-0F8F-6CE5-CD83-128FD8468DAA}"/>
              </a:ext>
            </a:extLst>
          </p:cNvPr>
          <p:cNvSpPr>
            <a:spLocks noGrp="1"/>
          </p:cNvSpPr>
          <p:nvPr>
            <p:ph idx="1"/>
          </p:nvPr>
        </p:nvSpPr>
        <p:spPr/>
        <p:txBody>
          <a:bodyPr>
            <a:normAutofit/>
          </a:bodyPr>
          <a:lstStyle/>
          <a:p>
            <a:r>
              <a:rPr lang="en-US" dirty="0"/>
              <a:t>Tech giants such as Google, Meta and Amazon, have been utilizing machine learning to make constant advancements and successful as they have infrastructure for data storage, processing, modelling, Monitoring and Response time.</a:t>
            </a:r>
          </a:p>
          <a:p>
            <a:endParaRPr lang="en-US" dirty="0"/>
          </a:p>
          <a:p>
            <a:r>
              <a:rPr lang="en-US" dirty="0"/>
              <a:t>But still for lot of companies, to use AI setting up the right infrastructure is challenge.</a:t>
            </a:r>
          </a:p>
          <a:p>
            <a:endParaRPr lang="en-US" dirty="0"/>
          </a:p>
          <a:p>
            <a:r>
              <a:rPr lang="en-US" dirty="0"/>
              <a:t>This is where I think, IT engineers can help companies in setting up the right infrastructure</a:t>
            </a:r>
          </a:p>
          <a:p>
            <a:endParaRPr lang="en-US" dirty="0"/>
          </a:p>
          <a:p>
            <a:endParaRPr lang="en-US" dirty="0"/>
          </a:p>
        </p:txBody>
      </p:sp>
    </p:spTree>
    <p:extLst>
      <p:ext uri="{BB962C8B-B14F-4D97-AF65-F5344CB8AC3E}">
        <p14:creationId xmlns:p14="http://schemas.microsoft.com/office/powerpoint/2010/main" val="3393902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F63038-9604-A88B-A384-8AE65C08BDEA}"/>
              </a:ext>
            </a:extLst>
          </p:cNvPr>
          <p:cNvSpPr>
            <a:spLocks noGrp="1"/>
          </p:cNvSpPr>
          <p:nvPr>
            <p:ph idx="1"/>
          </p:nvPr>
        </p:nvSpPr>
        <p:spPr>
          <a:xfrm>
            <a:off x="5038246" y="1383109"/>
            <a:ext cx="6121263" cy="3766185"/>
          </a:xfrm>
        </p:spPr>
        <p:txBody>
          <a:bodyPr>
            <a:normAutofit/>
          </a:bodyPr>
          <a:lstStyle/>
          <a:p>
            <a:endParaRPr lang="en-US" sz="3200" dirty="0"/>
          </a:p>
          <a:p>
            <a:endParaRPr lang="en-US" sz="3200" dirty="0"/>
          </a:p>
          <a:p>
            <a:pPr algn="ctr"/>
            <a:r>
              <a:rPr lang="en-US" sz="4000" dirty="0"/>
              <a:t>IT can exist without AI but </a:t>
            </a:r>
          </a:p>
          <a:p>
            <a:pPr algn="ctr"/>
            <a:r>
              <a:rPr lang="en-US" sz="4000" dirty="0"/>
              <a:t>AI can’t exist without IT</a:t>
            </a:r>
          </a:p>
        </p:txBody>
      </p:sp>
      <p:pic>
        <p:nvPicPr>
          <p:cNvPr id="4" name="Picture 3">
            <a:extLst>
              <a:ext uri="{FF2B5EF4-FFF2-40B4-BE49-F238E27FC236}">
                <a16:creationId xmlns:a16="http://schemas.microsoft.com/office/drawing/2014/main" id="{1004B301-E02E-87B8-C366-0A94E346FF26}"/>
              </a:ext>
            </a:extLst>
          </p:cNvPr>
          <p:cNvPicPr>
            <a:picLocks noChangeAspect="1"/>
          </p:cNvPicPr>
          <p:nvPr/>
        </p:nvPicPr>
        <p:blipFill>
          <a:blip r:embed="rId2"/>
          <a:stretch>
            <a:fillRect/>
          </a:stretch>
        </p:blipFill>
        <p:spPr>
          <a:xfrm>
            <a:off x="491031" y="1328632"/>
            <a:ext cx="4276725" cy="4419600"/>
          </a:xfrm>
          <a:prstGeom prst="rect">
            <a:avLst/>
          </a:prstGeom>
        </p:spPr>
      </p:pic>
    </p:spTree>
    <p:extLst>
      <p:ext uri="{BB962C8B-B14F-4D97-AF65-F5344CB8AC3E}">
        <p14:creationId xmlns:p14="http://schemas.microsoft.com/office/powerpoint/2010/main" val="3444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8ED8-5D28-A1D4-B946-BA51A0355D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73BD5C-268F-E16A-172E-DAA4BBC4C9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D89F5FA-00F6-9084-9470-733B92C1CFD7}"/>
              </a:ext>
            </a:extLst>
          </p:cNvPr>
          <p:cNvPicPr>
            <a:picLocks noChangeAspect="1"/>
          </p:cNvPicPr>
          <p:nvPr/>
        </p:nvPicPr>
        <p:blipFill>
          <a:blip r:embed="rId2"/>
          <a:stretch>
            <a:fillRect/>
          </a:stretch>
        </p:blipFill>
        <p:spPr>
          <a:xfrm>
            <a:off x="533399" y="717646"/>
            <a:ext cx="10896600" cy="5200650"/>
          </a:xfrm>
          <a:prstGeom prst="rect">
            <a:avLst/>
          </a:prstGeom>
        </p:spPr>
      </p:pic>
    </p:spTree>
    <p:extLst>
      <p:ext uri="{BB962C8B-B14F-4D97-AF65-F5344CB8AC3E}">
        <p14:creationId xmlns:p14="http://schemas.microsoft.com/office/powerpoint/2010/main" val="2800871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9B79-8956-2A4D-8839-621AF15995D6}"/>
              </a:ext>
            </a:extLst>
          </p:cNvPr>
          <p:cNvSpPr>
            <a:spLocks noGrp="1"/>
          </p:cNvSpPr>
          <p:nvPr>
            <p:ph type="title"/>
          </p:nvPr>
        </p:nvSpPr>
        <p:spPr/>
        <p:txBody>
          <a:bodyPr/>
          <a:lstStyle/>
          <a:p>
            <a:r>
              <a:rPr lang="en-US" dirty="0"/>
              <a:t>Career</a:t>
            </a:r>
          </a:p>
        </p:txBody>
      </p:sp>
      <p:sp>
        <p:nvSpPr>
          <p:cNvPr id="3" name="Content Placeholder 2">
            <a:extLst>
              <a:ext uri="{FF2B5EF4-FFF2-40B4-BE49-F238E27FC236}">
                <a16:creationId xmlns:a16="http://schemas.microsoft.com/office/drawing/2014/main" id="{93AF6317-625C-7374-8BB5-F72CD98442F1}"/>
              </a:ext>
            </a:extLst>
          </p:cNvPr>
          <p:cNvSpPr>
            <a:spLocks noGrp="1"/>
          </p:cNvSpPr>
          <p:nvPr>
            <p:ph idx="1"/>
          </p:nvPr>
        </p:nvSpPr>
        <p:spPr/>
        <p:txBody>
          <a:bodyPr/>
          <a:lstStyle/>
          <a:p>
            <a:pPr>
              <a:buFont typeface="Wingdings" panose="05000000000000000000" pitchFamily="2" charset="2"/>
              <a:buChar char="ü"/>
            </a:pPr>
            <a:r>
              <a:rPr lang="en-US" dirty="0"/>
              <a:t>Tech careers are considered one of the fastest-growing professions. A degree in Information technology is of good value since it has a very high return on investment.</a:t>
            </a:r>
          </a:p>
          <a:p>
            <a:pPr>
              <a:buFont typeface="Wingdings" panose="05000000000000000000" pitchFamily="2" charset="2"/>
              <a:buChar char="ü"/>
            </a:pPr>
            <a:r>
              <a:rPr lang="en-US" dirty="0"/>
              <a:t>Information technology has made a major impact in our lives. Today there is hardly any field which is not benefited by computers. It is helping every field to grow and develop.</a:t>
            </a:r>
          </a:p>
          <a:p>
            <a:pPr>
              <a:buFont typeface="Wingdings" panose="05000000000000000000" pitchFamily="2" charset="2"/>
              <a:buChar char="ü"/>
            </a:pPr>
            <a:r>
              <a:rPr lang="en-US" dirty="0"/>
              <a:t>It has led to creation of a number of job including computer programmers, data engineer, system analyst, software developer, web designer, </a:t>
            </a:r>
            <a:r>
              <a:rPr lang="en-US" dirty="0" err="1"/>
              <a:t>Devops</a:t>
            </a:r>
            <a:r>
              <a:rPr lang="en-US" dirty="0"/>
              <a:t> etc. </a:t>
            </a:r>
          </a:p>
        </p:txBody>
      </p:sp>
    </p:spTree>
    <p:extLst>
      <p:ext uri="{BB962C8B-B14F-4D97-AF65-F5344CB8AC3E}">
        <p14:creationId xmlns:p14="http://schemas.microsoft.com/office/powerpoint/2010/main" val="219186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DF894-70A4-06EE-88A8-C4473EE950DC}"/>
              </a:ext>
            </a:extLst>
          </p:cNvPr>
          <p:cNvSpPr>
            <a:spLocks noGrp="1"/>
          </p:cNvSpPr>
          <p:nvPr>
            <p:ph type="title"/>
          </p:nvPr>
        </p:nvSpPr>
        <p:spPr/>
        <p:txBody>
          <a:bodyPr>
            <a:normAutofit fontScale="90000"/>
          </a:bodyPr>
          <a:lstStyle/>
          <a:p>
            <a:r>
              <a:rPr lang="en-US" dirty="0" err="1"/>
              <a:t>Xxxxxxxx</a:t>
            </a:r>
            <a:r>
              <a:rPr lang="en-US" dirty="0"/>
              <a:t>       gn5tyy7/^/56tygF</a:t>
            </a:r>
            <a:br>
              <a:rPr lang="en-US" dirty="0"/>
            </a:br>
            <a:r>
              <a:rPr lang="en-US" dirty="0"/>
              <a:t>‘4321111~wwr54edfe4fffffffffffffffffffffffcdr</a:t>
            </a:r>
          </a:p>
        </p:txBody>
      </p:sp>
      <p:sp>
        <p:nvSpPr>
          <p:cNvPr id="3" name="Content Placeholder 2">
            <a:extLst>
              <a:ext uri="{FF2B5EF4-FFF2-40B4-BE49-F238E27FC236}">
                <a16:creationId xmlns:a16="http://schemas.microsoft.com/office/drawing/2014/main" id="{4F9BBC40-FF1B-9C92-98DD-18E563BBB7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08BC99-FA7D-5405-4E6E-B9CC0E22E93C}"/>
              </a:ext>
            </a:extLst>
          </p:cNvPr>
          <p:cNvPicPr>
            <a:picLocks noChangeAspect="1"/>
          </p:cNvPicPr>
          <p:nvPr/>
        </p:nvPicPr>
        <p:blipFill>
          <a:blip r:embed="rId3"/>
          <a:stretch>
            <a:fillRect/>
          </a:stretch>
        </p:blipFill>
        <p:spPr>
          <a:xfrm>
            <a:off x="377781" y="381000"/>
            <a:ext cx="10868025" cy="6096000"/>
          </a:xfrm>
          <a:prstGeom prst="rect">
            <a:avLst/>
          </a:prstGeom>
        </p:spPr>
      </p:pic>
    </p:spTree>
    <p:extLst>
      <p:ext uri="{BB962C8B-B14F-4D97-AF65-F5344CB8AC3E}">
        <p14:creationId xmlns:p14="http://schemas.microsoft.com/office/powerpoint/2010/main" val="2364067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5E02-A5F3-55F4-1D6D-4971D8418833}"/>
              </a:ext>
            </a:extLst>
          </p:cNvPr>
          <p:cNvSpPr>
            <a:spLocks noGrp="1"/>
          </p:cNvSpPr>
          <p:nvPr>
            <p:ph type="title"/>
          </p:nvPr>
        </p:nvSpPr>
        <p:spPr/>
        <p:txBody>
          <a:bodyPr/>
          <a:lstStyle/>
          <a:p>
            <a:r>
              <a:rPr lang="en-US" dirty="0"/>
              <a:t>What is AI Product?</a:t>
            </a:r>
          </a:p>
        </p:txBody>
      </p:sp>
      <p:sp>
        <p:nvSpPr>
          <p:cNvPr id="3" name="Content Placeholder 2">
            <a:extLst>
              <a:ext uri="{FF2B5EF4-FFF2-40B4-BE49-F238E27FC236}">
                <a16:creationId xmlns:a16="http://schemas.microsoft.com/office/drawing/2014/main" id="{7C4082EF-4817-34B3-A773-5944F1338513}"/>
              </a:ext>
            </a:extLst>
          </p:cNvPr>
          <p:cNvSpPr>
            <a:spLocks noGrp="1"/>
          </p:cNvSpPr>
          <p:nvPr>
            <p:ph idx="1"/>
          </p:nvPr>
        </p:nvSpPr>
        <p:spPr/>
        <p:txBody>
          <a:bodyPr/>
          <a:lstStyle/>
          <a:p>
            <a:pPr>
              <a:buFont typeface="Wingdings" panose="05000000000000000000" pitchFamily="2" charset="2"/>
              <a:buChar char="ü"/>
            </a:pPr>
            <a:r>
              <a:rPr lang="en-US" dirty="0"/>
              <a:t> It is a software or hardware solution that utilizes AI algorithms to perform tasks that typically require human intelligence. </a:t>
            </a:r>
          </a:p>
          <a:p>
            <a:pPr marL="0" indent="0">
              <a:buNone/>
            </a:pPr>
            <a:r>
              <a:rPr lang="en-US" dirty="0"/>
              <a:t>Recognizing Cat and dog images, driving, finding answer in document, Loan Default prediction</a:t>
            </a:r>
          </a:p>
          <a:p>
            <a:pPr>
              <a:buFont typeface="Wingdings" panose="05000000000000000000" pitchFamily="2" charset="2"/>
              <a:buChar char="ü"/>
            </a:pPr>
            <a:r>
              <a:rPr lang="en-US" dirty="0"/>
              <a:t> These products are designed to analyze vast amounts of data, recognize patterns, make predictions, and even learn from experience. </a:t>
            </a:r>
          </a:p>
          <a:p>
            <a:pPr>
              <a:buFont typeface="Wingdings" panose="05000000000000000000" pitchFamily="2" charset="2"/>
              <a:buChar char="ü"/>
            </a:pPr>
            <a:r>
              <a:rPr lang="en-US" dirty="0"/>
              <a:t>It can enhance decision-making, reduce human error, reduce repetitive tasks, and predict demand. This means more efficiency for working people and corporations. </a:t>
            </a:r>
          </a:p>
          <a:p>
            <a:pPr>
              <a:buFont typeface="Wingdings" panose="05000000000000000000" pitchFamily="2" charset="2"/>
              <a:buChar char="ü"/>
            </a:pPr>
            <a:endParaRPr lang="en-US" dirty="0"/>
          </a:p>
        </p:txBody>
      </p:sp>
      <p:pic>
        <p:nvPicPr>
          <p:cNvPr id="4" name="Picture 3">
            <a:extLst>
              <a:ext uri="{FF2B5EF4-FFF2-40B4-BE49-F238E27FC236}">
                <a16:creationId xmlns:a16="http://schemas.microsoft.com/office/drawing/2014/main" id="{B4555080-2CDC-7908-25BF-9822B4115F21}"/>
              </a:ext>
            </a:extLst>
          </p:cNvPr>
          <p:cNvPicPr>
            <a:picLocks noChangeAspect="1"/>
          </p:cNvPicPr>
          <p:nvPr/>
        </p:nvPicPr>
        <p:blipFill>
          <a:blip r:embed="rId3"/>
          <a:stretch>
            <a:fillRect/>
          </a:stretch>
        </p:blipFill>
        <p:spPr>
          <a:xfrm>
            <a:off x="10394705" y="90435"/>
            <a:ext cx="1762125" cy="1766888"/>
          </a:xfrm>
          <a:prstGeom prst="rect">
            <a:avLst/>
          </a:prstGeom>
        </p:spPr>
      </p:pic>
    </p:spTree>
    <p:extLst>
      <p:ext uri="{BB962C8B-B14F-4D97-AF65-F5344CB8AC3E}">
        <p14:creationId xmlns:p14="http://schemas.microsoft.com/office/powerpoint/2010/main" val="212373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290A1A-9E90-0BFA-73EA-06C27D2614C1}"/>
              </a:ext>
            </a:extLst>
          </p:cNvPr>
          <p:cNvSpPr>
            <a:spLocks noGrp="1"/>
          </p:cNvSpPr>
          <p:nvPr>
            <p:ph idx="1"/>
          </p:nvPr>
        </p:nvSpPr>
        <p:spPr/>
        <p:txBody>
          <a:bodyPr>
            <a:normAutofit/>
          </a:bodyPr>
          <a:lstStyle/>
          <a:p>
            <a:pPr algn="ctr"/>
            <a:endParaRPr lang="en-US" sz="4000" dirty="0"/>
          </a:p>
          <a:p>
            <a:pPr algn="ctr"/>
            <a:r>
              <a:rPr lang="en-US" sz="7200" dirty="0">
                <a:solidFill>
                  <a:srgbClr val="00B0F0"/>
                </a:solidFill>
              </a:rPr>
              <a:t>Thank You</a:t>
            </a:r>
          </a:p>
        </p:txBody>
      </p:sp>
    </p:spTree>
    <p:extLst>
      <p:ext uri="{BB962C8B-B14F-4D97-AF65-F5344CB8AC3E}">
        <p14:creationId xmlns:p14="http://schemas.microsoft.com/office/powerpoint/2010/main" val="1042680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DBF1-3208-2E5A-637C-5AA0DDF188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B705EE-E9F1-BB57-45AD-1348E0901D42}"/>
              </a:ext>
            </a:extLst>
          </p:cNvPr>
          <p:cNvSpPr>
            <a:spLocks noGrp="1"/>
          </p:cNvSpPr>
          <p:nvPr>
            <p:ph idx="1"/>
          </p:nvPr>
        </p:nvSpPr>
        <p:spPr/>
        <p:txBody>
          <a:bodyPr/>
          <a:lstStyle/>
          <a:p>
            <a:r>
              <a:rPr lang="en-US" dirty="0"/>
              <a:t>Tim Berners-Lee introduced the World Wide Web, an "internet" that was a web of information retrievable by anyone, in 1991. In 1996, the Nokia 9000 Communicator became the world's first internet-enabled mobile device. By this time, the world's first search engine, the first laptop computer and the first domain search engine were already available. In the late '90s, search engine giant Google was established.</a:t>
            </a:r>
          </a:p>
          <a:p>
            <a:r>
              <a:rPr lang="en-US" dirty="0"/>
              <a:t>Since the invention of the world wide web, the IT realm has quickly expanded. Today, IT encompasses tablets, smartphones, voice-activated technology, nanometer computer chips, quantum computers and more</a:t>
            </a:r>
          </a:p>
          <a:p>
            <a:endParaRPr lang="en-US" dirty="0"/>
          </a:p>
        </p:txBody>
      </p:sp>
    </p:spTree>
    <p:extLst>
      <p:ext uri="{BB962C8B-B14F-4D97-AF65-F5344CB8AC3E}">
        <p14:creationId xmlns:p14="http://schemas.microsoft.com/office/powerpoint/2010/main" val="277391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33CD-D8C8-5FB5-CE35-B3234372A810}"/>
              </a:ext>
            </a:extLst>
          </p:cNvPr>
          <p:cNvSpPr>
            <a:spLocks noGrp="1"/>
          </p:cNvSpPr>
          <p:nvPr>
            <p:ph type="title"/>
          </p:nvPr>
        </p:nvSpPr>
        <p:spPr/>
        <p:txBody>
          <a:bodyPr/>
          <a:lstStyle/>
          <a:p>
            <a:r>
              <a:rPr lang="en-US" dirty="0"/>
              <a:t>Why AI is Booming Today?</a:t>
            </a:r>
          </a:p>
        </p:txBody>
      </p:sp>
      <p:sp>
        <p:nvSpPr>
          <p:cNvPr id="7" name="Content Placeholder 6">
            <a:extLst>
              <a:ext uri="{FF2B5EF4-FFF2-40B4-BE49-F238E27FC236}">
                <a16:creationId xmlns:a16="http://schemas.microsoft.com/office/drawing/2014/main" id="{C299A8C9-CB63-CACE-2EFA-455C06CA22C2}"/>
              </a:ext>
            </a:extLst>
          </p:cNvPr>
          <p:cNvSpPr>
            <a:spLocks noGrp="1"/>
          </p:cNvSpPr>
          <p:nvPr>
            <p:ph idx="1"/>
          </p:nvPr>
        </p:nvSpPr>
        <p:spPr/>
        <p:txBody>
          <a:bodyPr/>
          <a:lstStyle/>
          <a:p>
            <a:r>
              <a:rPr lang="en-US" dirty="0"/>
              <a:t>Fourier Transform was first discussed in 1805. It’s a mathematical function that transforms a signal from the time domain to the frequency domain. It is a very powerful transformation that gives you the ability to understand the frequencies inside a signal.</a:t>
            </a:r>
          </a:p>
          <a:p>
            <a:r>
              <a:rPr lang="en-US" dirty="0"/>
              <a:t>However, due to the lack of in-depth computational tools, scientists could not explore it further (until ~1970) or use it in any commercial systems. But now, it’s widely used in image processing and signal processing in many commercial and critical systems (including RADAR &amp; SONAR).</a:t>
            </a:r>
          </a:p>
          <a:p>
            <a:endParaRPr lang="en-US" dirty="0"/>
          </a:p>
        </p:txBody>
      </p:sp>
    </p:spTree>
    <p:extLst>
      <p:ext uri="{BB962C8B-B14F-4D97-AF65-F5344CB8AC3E}">
        <p14:creationId xmlns:p14="http://schemas.microsoft.com/office/powerpoint/2010/main" val="2959205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3E1C8-FD05-E926-9A9F-BC83DE44FE39}"/>
              </a:ext>
            </a:extLst>
          </p:cNvPr>
          <p:cNvSpPr>
            <a:spLocks noGrp="1"/>
          </p:cNvSpPr>
          <p:nvPr>
            <p:ph type="title"/>
          </p:nvPr>
        </p:nvSpPr>
        <p:spPr/>
        <p:txBody>
          <a:bodyPr/>
          <a:lstStyle/>
          <a:p>
            <a:r>
              <a:rPr lang="en-US" dirty="0"/>
              <a:t>Prerequisites</a:t>
            </a:r>
          </a:p>
        </p:txBody>
      </p:sp>
      <p:sp>
        <p:nvSpPr>
          <p:cNvPr id="3" name="Content Placeholder 2">
            <a:extLst>
              <a:ext uri="{FF2B5EF4-FFF2-40B4-BE49-F238E27FC236}">
                <a16:creationId xmlns:a16="http://schemas.microsoft.com/office/drawing/2014/main" id="{43AE36DE-1E29-6568-5146-708B90E3175B}"/>
              </a:ext>
            </a:extLst>
          </p:cNvPr>
          <p:cNvSpPr>
            <a:spLocks noGrp="1"/>
          </p:cNvSpPr>
          <p:nvPr>
            <p:ph idx="1"/>
          </p:nvPr>
        </p:nvSpPr>
        <p:spPr/>
        <p:txBody>
          <a:bodyPr/>
          <a:lstStyle/>
          <a:p>
            <a:r>
              <a:rPr lang="en-US" dirty="0"/>
              <a:t>And all these applications are only possible to  due to advancements in IT solution. It is just beginning, there’s so much more to come.</a:t>
            </a:r>
          </a:p>
          <a:p>
            <a:endParaRPr lang="en-US" dirty="0"/>
          </a:p>
        </p:txBody>
      </p:sp>
    </p:spTree>
    <p:extLst>
      <p:ext uri="{BB962C8B-B14F-4D97-AF65-F5344CB8AC3E}">
        <p14:creationId xmlns:p14="http://schemas.microsoft.com/office/powerpoint/2010/main" val="1188386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72829-8F9D-A4E6-72E7-D6806AA7ED9E}"/>
              </a:ext>
            </a:extLst>
          </p:cNvPr>
          <p:cNvSpPr>
            <a:spLocks noGrp="1"/>
          </p:cNvSpPr>
          <p:nvPr>
            <p:ph type="title"/>
          </p:nvPr>
        </p:nvSpPr>
        <p:spPr/>
        <p:txBody>
          <a:bodyPr/>
          <a:lstStyle/>
          <a:p>
            <a:r>
              <a:rPr lang="en-US" dirty="0"/>
              <a:t>AI product is Everywhere</a:t>
            </a:r>
          </a:p>
        </p:txBody>
      </p:sp>
      <p:sp>
        <p:nvSpPr>
          <p:cNvPr id="3" name="Content Placeholder 2">
            <a:extLst>
              <a:ext uri="{FF2B5EF4-FFF2-40B4-BE49-F238E27FC236}">
                <a16:creationId xmlns:a16="http://schemas.microsoft.com/office/drawing/2014/main" id="{2628E2E9-5DF9-9328-CA77-A26A0CE59F76}"/>
              </a:ext>
            </a:extLst>
          </p:cNvPr>
          <p:cNvSpPr>
            <a:spLocks noGrp="1"/>
          </p:cNvSpPr>
          <p:nvPr>
            <p:ph idx="1"/>
          </p:nvPr>
        </p:nvSpPr>
        <p:spPr/>
        <p:txBody>
          <a:bodyPr/>
          <a:lstStyle/>
          <a:p>
            <a:r>
              <a:rPr lang="en-US" dirty="0"/>
              <a:t>In online shopping, web searches, making translations, chatbots, cars, transportation, smart homes and cities, cybersecurity, healthcare sector, agriculture and farming, finance, e-commerce, etc. </a:t>
            </a:r>
          </a:p>
          <a:p>
            <a:r>
              <a:rPr lang="en-US" dirty="0"/>
              <a:t>Companies benefit from AI to automate their warehouses and better manage their supply chain</a:t>
            </a:r>
          </a:p>
          <a:p>
            <a:r>
              <a:rPr lang="en-US" dirty="0"/>
              <a:t>Since e-commerce is growing and becoming more and more common, firms invest heavily on digitalization and e-commerce.</a:t>
            </a:r>
          </a:p>
          <a:p>
            <a:r>
              <a:rPr lang="en-US" dirty="0"/>
              <a:t>In healthcare sector, machines are used for diagnosis of diseases and monitoring the health of patients.</a:t>
            </a:r>
          </a:p>
        </p:txBody>
      </p:sp>
    </p:spTree>
    <p:extLst>
      <p:ext uri="{BB962C8B-B14F-4D97-AF65-F5344CB8AC3E}">
        <p14:creationId xmlns:p14="http://schemas.microsoft.com/office/powerpoint/2010/main" val="717276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2996-E553-AA88-E10F-9AEDE47E58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6BA047-3713-0930-82D4-E891839AA3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456" y="655920"/>
            <a:ext cx="11092320" cy="5546160"/>
          </a:xfrm>
        </p:spPr>
      </p:pic>
    </p:spTree>
    <p:extLst>
      <p:ext uri="{BB962C8B-B14F-4D97-AF65-F5344CB8AC3E}">
        <p14:creationId xmlns:p14="http://schemas.microsoft.com/office/powerpoint/2010/main" val="3267283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4203-4205-DC27-A975-2DA7026E81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E296AC-9BC6-3D9A-E06A-E74873BC67B8}"/>
              </a:ext>
            </a:extLst>
          </p:cNvPr>
          <p:cNvSpPr>
            <a:spLocks noGrp="1"/>
          </p:cNvSpPr>
          <p:nvPr>
            <p:ph idx="1"/>
          </p:nvPr>
        </p:nvSpPr>
        <p:spPr/>
        <p:txBody>
          <a:bodyPr/>
          <a:lstStyle/>
          <a:p>
            <a:r>
              <a:rPr lang="en-US" dirty="0"/>
              <a:t>As we see above year on year new transformations have happened which have helped the AI industry to come this far and establish itself. Over the next few years, we expect AI to better itself and bring radical changes in the way industries function.</a:t>
            </a:r>
          </a:p>
        </p:txBody>
      </p:sp>
    </p:spTree>
    <p:extLst>
      <p:ext uri="{BB962C8B-B14F-4D97-AF65-F5344CB8AC3E}">
        <p14:creationId xmlns:p14="http://schemas.microsoft.com/office/powerpoint/2010/main" val="948057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8DF5-1331-E29F-314F-4AC7C2280B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0042BF-C939-796F-E863-967E05D1A2A0}"/>
              </a:ext>
            </a:extLst>
          </p:cNvPr>
          <p:cNvSpPr>
            <a:spLocks noGrp="1"/>
          </p:cNvSpPr>
          <p:nvPr>
            <p:ph idx="1"/>
          </p:nvPr>
        </p:nvSpPr>
        <p:spPr/>
        <p:txBody>
          <a:bodyPr/>
          <a:lstStyle/>
          <a:p>
            <a:r>
              <a:rPr lang="en-US" b="0" dirty="0">
                <a:effectLst/>
              </a:rPr>
              <a:t>When we think of information technology (IT), we think of computers and the internet. Right? Even kids can´t imagine that there was a time without computers, cell phones and other mobile devices. We use it everyday and we feel that we can´t live without it. </a:t>
            </a:r>
          </a:p>
        </p:txBody>
      </p:sp>
    </p:spTree>
    <p:extLst>
      <p:ext uri="{BB962C8B-B14F-4D97-AF65-F5344CB8AC3E}">
        <p14:creationId xmlns:p14="http://schemas.microsoft.com/office/powerpoint/2010/main" val="898579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8479-C99A-4298-F39E-23E1BD466B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0BA9BD-E773-8F5E-3466-3605CE637CBD}"/>
              </a:ext>
            </a:extLst>
          </p:cNvPr>
          <p:cNvSpPr>
            <a:spLocks noGrp="1"/>
          </p:cNvSpPr>
          <p:nvPr>
            <p:ph idx="1"/>
          </p:nvPr>
        </p:nvSpPr>
        <p:spPr/>
        <p:txBody>
          <a:bodyPr/>
          <a:lstStyle/>
          <a:p>
            <a:r>
              <a:rPr lang="en-US" dirty="0"/>
              <a:t>Since the invention of the world wide web, the IT realm has quickly expanded.</a:t>
            </a:r>
          </a:p>
        </p:txBody>
      </p:sp>
    </p:spTree>
    <p:extLst>
      <p:ext uri="{BB962C8B-B14F-4D97-AF65-F5344CB8AC3E}">
        <p14:creationId xmlns:p14="http://schemas.microsoft.com/office/powerpoint/2010/main" val="309774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AA490-27EF-7A18-DE9E-C6363F4D68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363C2-7FA7-C90B-8BC9-5DFBEC976F42}"/>
              </a:ext>
            </a:extLst>
          </p:cNvPr>
          <p:cNvSpPr>
            <a:spLocks noGrp="1"/>
          </p:cNvSpPr>
          <p:nvPr>
            <p:ph idx="1"/>
          </p:nvPr>
        </p:nvSpPr>
        <p:spPr/>
        <p:txBody>
          <a:bodyPr/>
          <a:lstStyle/>
          <a:p>
            <a:r>
              <a:rPr lang="en-US" dirty="0">
                <a:hlinkClick r:id="rId2"/>
              </a:rPr>
              <a:t>Information technology</a:t>
            </a:r>
            <a:r>
              <a:rPr lang="en-US" dirty="0"/>
              <a:t> is no longer just about installing hardware or software, solving computer issues, or controlling who can access a particular system.</a:t>
            </a:r>
          </a:p>
          <a:p>
            <a:r>
              <a:rPr lang="en-US" dirty="0"/>
              <a:t>Since the invention of the world wide web, the IT realm has quickly expanded.</a:t>
            </a:r>
          </a:p>
          <a:p>
            <a:r>
              <a:rPr lang="en-US" dirty="0"/>
              <a:t>Today's IT sector is no longer the exclusive domain of mathematicians. It employs professionals from a variety of backgrounds and skillsets, such as network engineers, programmers, business analysts, project managers and cybersecurity analysts.</a:t>
            </a:r>
          </a:p>
        </p:txBody>
      </p:sp>
    </p:spTree>
    <p:extLst>
      <p:ext uri="{BB962C8B-B14F-4D97-AF65-F5344CB8AC3E}">
        <p14:creationId xmlns:p14="http://schemas.microsoft.com/office/powerpoint/2010/main" val="8962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3FD7-E6D9-3A5B-9671-68A6D2E88E22}"/>
              </a:ext>
            </a:extLst>
          </p:cNvPr>
          <p:cNvSpPr>
            <a:spLocks noGrp="1"/>
          </p:cNvSpPr>
          <p:nvPr>
            <p:ph type="title"/>
          </p:nvPr>
        </p:nvSpPr>
        <p:spPr/>
        <p:txBody>
          <a:bodyPr/>
          <a:lstStyle/>
          <a:p>
            <a:r>
              <a:rPr lang="en-US" dirty="0"/>
              <a:t>AI Products</a:t>
            </a:r>
          </a:p>
        </p:txBody>
      </p:sp>
      <p:sp>
        <p:nvSpPr>
          <p:cNvPr id="3" name="Content Placeholder 2">
            <a:extLst>
              <a:ext uri="{FF2B5EF4-FFF2-40B4-BE49-F238E27FC236}">
                <a16:creationId xmlns:a16="http://schemas.microsoft.com/office/drawing/2014/main" id="{825300D8-409E-ECB8-DD0E-8ADAF8ACAFEE}"/>
              </a:ext>
            </a:extLst>
          </p:cNvPr>
          <p:cNvSpPr>
            <a:spLocks noGrp="1"/>
          </p:cNvSpPr>
          <p:nvPr>
            <p:ph idx="1"/>
          </p:nvPr>
        </p:nvSpPr>
        <p:spPr/>
        <p:txBody>
          <a:bodyPr>
            <a:normAutofit/>
          </a:bodyPr>
          <a:lstStyle/>
          <a:p>
            <a:pPr>
              <a:buFont typeface="Wingdings" panose="05000000000000000000" pitchFamily="2" charset="2"/>
              <a:buChar char="ü"/>
            </a:pPr>
            <a:r>
              <a:rPr lang="en-US" dirty="0"/>
              <a:t>Financial institutions are utilizing AI algorithms to detect fraudulent activities and make more accurate predictions in stock trading. </a:t>
            </a:r>
          </a:p>
          <a:p>
            <a:pPr>
              <a:buFont typeface="Wingdings" panose="05000000000000000000" pitchFamily="2" charset="2"/>
              <a:buChar char="ü"/>
            </a:pPr>
            <a:r>
              <a:rPr lang="en-US" dirty="0"/>
              <a:t>Entertainment industry, machine learning algorithms to suggest personalized content to users.</a:t>
            </a:r>
          </a:p>
          <a:p>
            <a:pPr>
              <a:buFont typeface="Wingdings" panose="05000000000000000000" pitchFamily="2" charset="2"/>
              <a:buChar char="ü"/>
            </a:pPr>
            <a:r>
              <a:rPr lang="en-US" dirty="0"/>
              <a:t>In healthcare sector, AI algorithms to detect anomalies in X-rays, MRIs, CT scans with high accuracy. </a:t>
            </a:r>
          </a:p>
          <a:p>
            <a:pPr>
              <a:buFont typeface="Wingdings" panose="05000000000000000000" pitchFamily="2" charset="2"/>
              <a:buChar char="ü"/>
            </a:pPr>
            <a:r>
              <a:rPr lang="en-US" dirty="0"/>
              <a:t>Social Media, Twitter uses AI to filter out hate speech and terroristic languages in tweets, personalized tweets</a:t>
            </a:r>
          </a:p>
        </p:txBody>
      </p:sp>
      <p:pic>
        <p:nvPicPr>
          <p:cNvPr id="7" name="Picture 6">
            <a:extLst>
              <a:ext uri="{FF2B5EF4-FFF2-40B4-BE49-F238E27FC236}">
                <a16:creationId xmlns:a16="http://schemas.microsoft.com/office/drawing/2014/main" id="{AA2DC0EC-0130-1504-E4EF-4DCA02E41BC6}"/>
              </a:ext>
            </a:extLst>
          </p:cNvPr>
          <p:cNvPicPr>
            <a:picLocks noChangeAspect="1"/>
          </p:cNvPicPr>
          <p:nvPr/>
        </p:nvPicPr>
        <p:blipFill>
          <a:blip r:embed="rId3"/>
          <a:stretch>
            <a:fillRect/>
          </a:stretch>
        </p:blipFill>
        <p:spPr>
          <a:xfrm>
            <a:off x="9158635" y="120581"/>
            <a:ext cx="2589770" cy="1658198"/>
          </a:xfrm>
          <a:prstGeom prst="rect">
            <a:avLst/>
          </a:prstGeom>
        </p:spPr>
      </p:pic>
    </p:spTree>
    <p:extLst>
      <p:ext uri="{BB962C8B-B14F-4D97-AF65-F5344CB8AC3E}">
        <p14:creationId xmlns:p14="http://schemas.microsoft.com/office/powerpoint/2010/main" val="91126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998D-3A77-A23F-6252-2F96BE4F92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29CA1B-838B-61B1-B705-6180239E0DEA}"/>
              </a:ext>
            </a:extLst>
          </p:cNvPr>
          <p:cNvSpPr>
            <a:spLocks noGrp="1"/>
          </p:cNvSpPr>
          <p:nvPr>
            <p:ph idx="1"/>
          </p:nvPr>
        </p:nvSpPr>
        <p:spPr/>
        <p:txBody>
          <a:bodyPr/>
          <a:lstStyle/>
          <a:p>
            <a:r>
              <a:rPr lang="en-US" dirty="0"/>
              <a:t>Cloud computing, first invented in the 1960s, is now an inseparable part of many organizations' IT strategies.</a:t>
            </a:r>
          </a:p>
          <a:p>
            <a:r>
              <a:rPr lang="en-US" dirty="0"/>
              <a:t>But it wasn't until 2006 and the creation of Amazon Web Services (AWS) that cloud computing really took off. The top three providers -- AWS, Google and Azure -- accounted for </a:t>
            </a:r>
            <a:r>
              <a:rPr lang="en-US" dirty="0">
                <a:hlinkClick r:id="rId2"/>
              </a:rPr>
              <a:t>58% of the total cloud spending in the first quarter of 2021</a:t>
            </a:r>
            <a:r>
              <a:rPr lang="en-US" dirty="0"/>
              <a:t>.</a:t>
            </a:r>
          </a:p>
          <a:p>
            <a:r>
              <a:rPr lang="en-US" dirty="0"/>
              <a:t>The invention of email in the 1970s revolutionized IT and communications. Email began as an experiment to see if two computers could exchange a message, but it evolved into a fast and easy way for humans to stay in touch.</a:t>
            </a:r>
          </a:p>
        </p:txBody>
      </p:sp>
    </p:spTree>
    <p:extLst>
      <p:ext uri="{BB962C8B-B14F-4D97-AF65-F5344CB8AC3E}">
        <p14:creationId xmlns:p14="http://schemas.microsoft.com/office/powerpoint/2010/main" val="2088418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56FF-A83A-9D3C-01DC-E51E55B41C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8932AC-0E81-DF49-F893-49DA3FA6688A}"/>
              </a:ext>
            </a:extLst>
          </p:cNvPr>
          <p:cNvSpPr>
            <a:spLocks noGrp="1"/>
          </p:cNvSpPr>
          <p:nvPr>
            <p:ph idx="1"/>
          </p:nvPr>
        </p:nvSpPr>
        <p:spPr/>
        <p:txBody>
          <a:bodyPr>
            <a:normAutofit fontScale="92500" lnSpcReduction="20000"/>
          </a:bodyPr>
          <a:lstStyle/>
          <a:p>
            <a:r>
              <a:rPr lang="en-US" dirty="0"/>
              <a:t>artificial intelligence is a branch of computer science which endeavors to replicate or simulate human intelligence in a machine, so machines can perform tasks which typically require human intelligence.</a:t>
            </a:r>
          </a:p>
          <a:p>
            <a:r>
              <a:rPr lang="en-US" dirty="0"/>
              <a:t>Artificial Intelligence is the ability of computer systems to mimic human </a:t>
            </a:r>
            <a:r>
              <a:rPr lang="en-US" dirty="0">
                <a:hlinkClick r:id="rId2"/>
              </a:rPr>
              <a:t>intelligence</a:t>
            </a:r>
            <a:r>
              <a:rPr lang="en-US" dirty="0"/>
              <a:t>. Machine learning, a subset of artificial intelligence, deals with how machines learn like humans by analyzing data. More data and experience lead to better machine learning and better outputs. </a:t>
            </a:r>
          </a:p>
          <a:p>
            <a:endParaRPr lang="en-US" dirty="0"/>
          </a:p>
          <a:p>
            <a:r>
              <a:rPr lang="en-US" dirty="0"/>
              <a:t>Statistics indicates that the use of AI in various sectors has increased by 270% over the previous four years.</a:t>
            </a:r>
          </a:p>
          <a:p>
            <a:r>
              <a:rPr lang="en-US" dirty="0"/>
              <a:t>AI is practically every wherein our lives. SIRI, Google Assistant, Alexa, Google Maps, Google Translate, Google’s predictive searches, face verification on smartphones, autopilot feature of cars can be given as examples.</a:t>
            </a:r>
          </a:p>
        </p:txBody>
      </p:sp>
    </p:spTree>
    <p:extLst>
      <p:ext uri="{BB962C8B-B14F-4D97-AF65-F5344CB8AC3E}">
        <p14:creationId xmlns:p14="http://schemas.microsoft.com/office/powerpoint/2010/main" val="1633756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D6DE-B1B4-B9FD-5CA7-2D4324F3FC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691E88-C42D-30C1-23E4-841142EFA987}"/>
              </a:ext>
            </a:extLst>
          </p:cNvPr>
          <p:cNvSpPr>
            <a:spLocks noGrp="1"/>
          </p:cNvSpPr>
          <p:nvPr>
            <p:ph idx="1"/>
          </p:nvPr>
        </p:nvSpPr>
        <p:spPr/>
        <p:txBody>
          <a:bodyPr>
            <a:normAutofit fontScale="85000" lnSpcReduction="20000"/>
          </a:bodyPr>
          <a:lstStyle/>
          <a:p>
            <a:r>
              <a:rPr lang="en-US" dirty="0"/>
              <a:t>Furthermore, we can see AI in different sectors such as finance, healthcare, social media. Statistics indicates that the use of AI in various sectors has </a:t>
            </a:r>
            <a:r>
              <a:rPr lang="en-US" dirty="0">
                <a:hlinkClick r:id="rId2"/>
              </a:rPr>
              <a:t>increased by 270%</a:t>
            </a:r>
            <a:r>
              <a:rPr lang="en-US" dirty="0"/>
              <a:t> over the previous four years.</a:t>
            </a:r>
          </a:p>
          <a:p>
            <a:r>
              <a:rPr lang="en-US" dirty="0"/>
              <a:t>IBM Watson is an AI technology for businesses and it is designed to answer questions asked in natural language. IBM Watson is used innumerous sectors. To illustrate, IBM Watson Health is used in making of new medicines, arranging patient appointments, clinical and medical research in health care sector. AI and machine-based learning are used in social media platforms too. Twitter uses AI to filter out hate speech and terroristic languages in tweets and Facebook uses AI inface verification to tag your friends. Together with Facebook and </a:t>
            </a:r>
            <a:r>
              <a:rPr lang="en-US" dirty="0" err="1"/>
              <a:t>Twitter,Google</a:t>
            </a:r>
            <a:r>
              <a:rPr lang="en-US" dirty="0"/>
              <a:t> uses AI in its predictive search. When you start typing on Google to search something, Google makes some recommendations for you to select. Google is able to do this thanks to the data it collects from you like your </a:t>
            </a:r>
            <a:r>
              <a:rPr lang="en-US" dirty="0" err="1"/>
              <a:t>age,personal</a:t>
            </a:r>
            <a:r>
              <a:rPr lang="en-US" dirty="0"/>
              <a:t> info, location, etc. </a:t>
            </a:r>
          </a:p>
          <a:p>
            <a:r>
              <a:rPr lang="en-US" dirty="0"/>
              <a:t>The importance of artificial intelligence today is obvious but what about the </a:t>
            </a:r>
            <a:r>
              <a:rPr lang="en-US" dirty="0" err="1"/>
              <a:t>future?Will</a:t>
            </a:r>
            <a:r>
              <a:rPr lang="en-US" dirty="0"/>
              <a:t> AI help us for a better future? The answer is yes. Thanks to technological enhancements and studies on AI, there’s no doubt that it will make humans live a better and more qualified life in the future. It will help humans to use their time more efficiently. </a:t>
            </a:r>
          </a:p>
          <a:p>
            <a:r>
              <a:rPr lang="en-US" dirty="0"/>
              <a:t>https://www.formica.ai/blog/brief-history-of-ai-artificial-intelligence</a:t>
            </a:r>
          </a:p>
        </p:txBody>
      </p:sp>
    </p:spTree>
    <p:extLst>
      <p:ext uri="{BB962C8B-B14F-4D97-AF65-F5344CB8AC3E}">
        <p14:creationId xmlns:p14="http://schemas.microsoft.com/office/powerpoint/2010/main" val="362092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C46E-5C86-7A70-8143-66F5BC858F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8CFF0A-8936-0F30-0504-83196ADE2891}"/>
              </a:ext>
            </a:extLst>
          </p:cNvPr>
          <p:cNvSpPr>
            <a:spLocks noGrp="1"/>
          </p:cNvSpPr>
          <p:nvPr>
            <p:ph idx="1"/>
          </p:nvPr>
        </p:nvSpPr>
        <p:spPr/>
        <p:txBody>
          <a:bodyPr>
            <a:normAutofit lnSpcReduction="10000"/>
          </a:bodyPr>
          <a:lstStyle/>
          <a:p>
            <a:pPr marL="0" indent="0">
              <a:buNone/>
            </a:pPr>
            <a:r>
              <a:rPr lang="en-US" dirty="0"/>
              <a:t>Over the past decade, other technological advancements have also influenced the world of IT. This includes developments in:</a:t>
            </a:r>
          </a:p>
          <a:p>
            <a:pPr>
              <a:buFont typeface="Arial" panose="020B0604020202020204" pitchFamily="34" charset="0"/>
              <a:buChar char="•"/>
            </a:pPr>
            <a:r>
              <a:rPr lang="en-US" dirty="0"/>
              <a:t>social media</a:t>
            </a:r>
          </a:p>
          <a:p>
            <a:pPr>
              <a:buFont typeface="Arial" panose="020B0604020202020204" pitchFamily="34" charset="0"/>
              <a:buChar char="•"/>
            </a:pPr>
            <a:r>
              <a:rPr lang="en-US" dirty="0"/>
              <a:t>internet of things</a:t>
            </a:r>
          </a:p>
          <a:p>
            <a:pPr>
              <a:buFont typeface="Arial" panose="020B0604020202020204" pitchFamily="34" charset="0"/>
              <a:buChar char="•"/>
            </a:pPr>
            <a:r>
              <a:rPr lang="en-US" dirty="0"/>
              <a:t>artificial intelligence </a:t>
            </a:r>
          </a:p>
          <a:p>
            <a:pPr>
              <a:buFont typeface="Arial" panose="020B0604020202020204" pitchFamily="34" charset="0"/>
              <a:buChar char="•"/>
            </a:pPr>
            <a:r>
              <a:rPr lang="en-US" dirty="0"/>
              <a:t>robotic process automation</a:t>
            </a:r>
          </a:p>
          <a:p>
            <a:pPr>
              <a:buFont typeface="Arial" panose="020B0604020202020204" pitchFamily="34" charset="0"/>
              <a:buChar char="•"/>
            </a:pPr>
            <a:r>
              <a:rPr lang="en-US" dirty="0"/>
              <a:t>big data</a:t>
            </a:r>
          </a:p>
          <a:p>
            <a:pPr>
              <a:buFont typeface="Arial" panose="020B0604020202020204" pitchFamily="34" charset="0"/>
              <a:buChar char="•"/>
            </a:pPr>
            <a:r>
              <a:rPr lang="en-US" dirty="0"/>
              <a:t>mobile computing -- in both devices and communications technologies such as 4G and 5G</a:t>
            </a:r>
          </a:p>
          <a:p>
            <a:endParaRPr lang="en-US" dirty="0"/>
          </a:p>
        </p:txBody>
      </p:sp>
    </p:spTree>
    <p:extLst>
      <p:ext uri="{BB962C8B-B14F-4D97-AF65-F5344CB8AC3E}">
        <p14:creationId xmlns:p14="http://schemas.microsoft.com/office/powerpoint/2010/main" val="302347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1CF0-3B3C-48C1-06C9-6A258BD08B12}"/>
              </a:ext>
            </a:extLst>
          </p:cNvPr>
          <p:cNvSpPr>
            <a:spLocks noGrp="1"/>
          </p:cNvSpPr>
          <p:nvPr>
            <p:ph type="title"/>
          </p:nvPr>
        </p:nvSpPr>
        <p:spPr/>
        <p:txBody>
          <a:bodyPr/>
          <a:lstStyle/>
          <a:p>
            <a:r>
              <a:rPr lang="en-US" b="1" dirty="0"/>
              <a:t>Advantages of Artificial Intelligence (AI)</a:t>
            </a:r>
            <a:endParaRPr lang="en-US" dirty="0"/>
          </a:p>
        </p:txBody>
      </p:sp>
      <p:sp>
        <p:nvSpPr>
          <p:cNvPr id="3" name="Content Placeholder 2">
            <a:extLst>
              <a:ext uri="{FF2B5EF4-FFF2-40B4-BE49-F238E27FC236}">
                <a16:creationId xmlns:a16="http://schemas.microsoft.com/office/drawing/2014/main" id="{99AE9CA2-7E0F-C85A-B701-347CD0DB19E0}"/>
              </a:ext>
            </a:extLst>
          </p:cNvPr>
          <p:cNvSpPr>
            <a:spLocks noGrp="1"/>
          </p:cNvSpPr>
          <p:nvPr>
            <p:ph idx="1"/>
          </p:nvPr>
        </p:nvSpPr>
        <p:spPr/>
        <p:txBody>
          <a:bodyPr>
            <a:normAutofit/>
          </a:bodyPr>
          <a:lstStyle/>
          <a:p>
            <a:pPr>
              <a:buFont typeface="Arial" panose="020B0604020202020204" pitchFamily="34" charset="0"/>
              <a:buChar char="•"/>
            </a:pPr>
            <a:r>
              <a:rPr lang="en-US" dirty="0"/>
              <a:t>Reduction in human error</a:t>
            </a:r>
          </a:p>
          <a:p>
            <a:pPr>
              <a:buFont typeface="Arial" panose="020B0604020202020204" pitchFamily="34" charset="0"/>
              <a:buChar char="•"/>
            </a:pPr>
            <a:r>
              <a:rPr lang="en-US" dirty="0"/>
              <a:t>Available 24×7</a:t>
            </a:r>
          </a:p>
          <a:p>
            <a:pPr>
              <a:buFont typeface="Arial" panose="020B0604020202020204" pitchFamily="34" charset="0"/>
              <a:buChar char="•"/>
            </a:pPr>
            <a:r>
              <a:rPr lang="en-US" dirty="0"/>
              <a:t>Helps in repetitive work</a:t>
            </a:r>
          </a:p>
          <a:p>
            <a:pPr>
              <a:buFont typeface="Arial" panose="020B0604020202020204" pitchFamily="34" charset="0"/>
              <a:buChar char="•"/>
            </a:pPr>
            <a:r>
              <a:rPr lang="en-US" dirty="0"/>
              <a:t>Digital assistance </a:t>
            </a:r>
          </a:p>
          <a:p>
            <a:pPr>
              <a:buFont typeface="Arial" panose="020B0604020202020204" pitchFamily="34" charset="0"/>
              <a:buChar char="•"/>
            </a:pPr>
            <a:r>
              <a:rPr lang="en-US" dirty="0"/>
              <a:t>Faster/ Rational Decision Maker</a:t>
            </a:r>
          </a:p>
          <a:p>
            <a:pPr>
              <a:buFont typeface="Arial" panose="020B0604020202020204" pitchFamily="34" charset="0"/>
              <a:buChar char="•"/>
            </a:pPr>
            <a:r>
              <a:rPr lang="en-US" dirty="0"/>
              <a:t>Medical applications </a:t>
            </a:r>
          </a:p>
          <a:p>
            <a:pPr>
              <a:buFont typeface="Arial" panose="020B0604020202020204" pitchFamily="34" charset="0"/>
              <a:buChar char="•"/>
            </a:pPr>
            <a:r>
              <a:rPr lang="en-US" dirty="0"/>
              <a:t>Improves Security </a:t>
            </a:r>
          </a:p>
          <a:p>
            <a:pPr>
              <a:buFont typeface="Arial" panose="020B0604020202020204" pitchFamily="34" charset="0"/>
              <a:buChar char="•"/>
            </a:pPr>
            <a:r>
              <a:rPr lang="en-US" dirty="0"/>
              <a:t>Efficient Communication </a:t>
            </a:r>
          </a:p>
          <a:p>
            <a:endParaRPr lang="en-US" dirty="0"/>
          </a:p>
        </p:txBody>
      </p:sp>
    </p:spTree>
    <p:extLst>
      <p:ext uri="{BB962C8B-B14F-4D97-AF65-F5344CB8AC3E}">
        <p14:creationId xmlns:p14="http://schemas.microsoft.com/office/powerpoint/2010/main" val="2916818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7D37C-E482-DCE4-6627-2C1262468EA5}"/>
              </a:ext>
            </a:extLst>
          </p:cNvPr>
          <p:cNvSpPr>
            <a:spLocks noGrp="1"/>
          </p:cNvSpPr>
          <p:nvPr>
            <p:ph type="title"/>
          </p:nvPr>
        </p:nvSpPr>
        <p:spPr/>
        <p:txBody>
          <a:bodyPr/>
          <a:lstStyle/>
          <a:p>
            <a:r>
              <a:rPr lang="en-US" b="1" dirty="0"/>
              <a:t>Prerequisites for Artificial Intelligence</a:t>
            </a:r>
            <a:endParaRPr lang="en-US" dirty="0"/>
          </a:p>
        </p:txBody>
      </p:sp>
      <p:sp>
        <p:nvSpPr>
          <p:cNvPr id="3" name="Content Placeholder 2">
            <a:extLst>
              <a:ext uri="{FF2B5EF4-FFF2-40B4-BE49-F238E27FC236}">
                <a16:creationId xmlns:a16="http://schemas.microsoft.com/office/drawing/2014/main" id="{89FB4F31-3418-B8BE-E9C9-564AD7AD7279}"/>
              </a:ext>
            </a:extLst>
          </p:cNvPr>
          <p:cNvSpPr>
            <a:spLocks noGrp="1"/>
          </p:cNvSpPr>
          <p:nvPr>
            <p:ph idx="1"/>
          </p:nvPr>
        </p:nvSpPr>
        <p:spPr/>
        <p:txBody>
          <a:bodyPr/>
          <a:lstStyle/>
          <a:p>
            <a:r>
              <a:rPr lang="en-US" dirty="0"/>
              <a:t>A strong hold on Mathematics –  namely Calculus, Statistics and probability.</a:t>
            </a:r>
          </a:p>
          <a:p>
            <a:r>
              <a:rPr lang="en-US" dirty="0"/>
              <a:t>A good amount of experience in programming languages like Java, or Python.</a:t>
            </a:r>
          </a:p>
          <a:p>
            <a:r>
              <a:rPr lang="en-US" dirty="0"/>
              <a:t>A strong hold in understanding and writing algorithms.</a:t>
            </a:r>
          </a:p>
          <a:p>
            <a:r>
              <a:rPr lang="en-US" dirty="0"/>
              <a:t>A strong background in data analytics skills.</a:t>
            </a:r>
          </a:p>
          <a:p>
            <a:r>
              <a:rPr lang="en-US" dirty="0"/>
              <a:t>A good amount of knowledge in discrete mathematics.</a:t>
            </a:r>
          </a:p>
        </p:txBody>
      </p:sp>
    </p:spTree>
    <p:extLst>
      <p:ext uri="{BB962C8B-B14F-4D97-AF65-F5344CB8AC3E}">
        <p14:creationId xmlns:p14="http://schemas.microsoft.com/office/powerpoint/2010/main" val="3636341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5075-EFF4-D676-4401-5E09C2B653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90EBBE-D7DD-C898-097F-069AAEE55C1F}"/>
              </a:ext>
            </a:extLst>
          </p:cNvPr>
          <p:cNvSpPr>
            <a:spLocks noGrp="1"/>
          </p:cNvSpPr>
          <p:nvPr>
            <p:ph idx="1"/>
          </p:nvPr>
        </p:nvSpPr>
        <p:spPr/>
        <p:txBody>
          <a:bodyPr/>
          <a:lstStyle/>
          <a:p>
            <a:r>
              <a:rPr lang="en-US" dirty="0"/>
              <a:t>Getting certified in AI will give you an edge over the other aspirants in this industry.</a:t>
            </a:r>
          </a:p>
          <a:p>
            <a:r>
              <a:rPr lang="en-US" dirty="0"/>
              <a:t>With advancements such as Facial Recognition, </a:t>
            </a:r>
            <a:r>
              <a:rPr lang="en-US" dirty="0">
                <a:hlinkClick r:id="rId2"/>
              </a:rPr>
              <a:t>AI in Healthcare</a:t>
            </a:r>
            <a:r>
              <a:rPr lang="en-US" dirty="0"/>
              <a:t>, Chat-bots, Virtual assistants, Self-driving cars, climate change prediction now is the time to build a path to a successful career in </a:t>
            </a:r>
          </a:p>
          <a:p>
            <a:r>
              <a:rPr lang="en-US" dirty="0"/>
              <a:t>Artificial Intelligence. have already made their way into everyday life, helping us save time and energy. </a:t>
            </a:r>
          </a:p>
          <a:p>
            <a:r>
              <a:rPr lang="en-US" dirty="0"/>
              <a:t>AI can help reduce and predict the risks of </a:t>
            </a:r>
            <a:r>
              <a:rPr lang="en-US" dirty="0">
                <a:hlinkClick r:id="rId3"/>
              </a:rPr>
              <a:t>climate change</a:t>
            </a:r>
            <a:r>
              <a:rPr lang="en-US" dirty="0"/>
              <a:t>, allowing us to make a difference before it’s too late. And all these applications are only possible to  due to advancements in IT solution. It is just beginning, there’s so much more to come. </a:t>
            </a:r>
          </a:p>
        </p:txBody>
      </p:sp>
    </p:spTree>
    <p:extLst>
      <p:ext uri="{BB962C8B-B14F-4D97-AF65-F5344CB8AC3E}">
        <p14:creationId xmlns:p14="http://schemas.microsoft.com/office/powerpoint/2010/main" val="1595176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5E89-2460-3B27-8EA8-1057FAE05119}"/>
              </a:ext>
            </a:extLst>
          </p:cNvPr>
          <p:cNvSpPr>
            <a:spLocks noGrp="1"/>
          </p:cNvSpPr>
          <p:nvPr>
            <p:ph type="title"/>
          </p:nvPr>
        </p:nvSpPr>
        <p:spPr/>
        <p:txBody>
          <a:bodyPr/>
          <a:lstStyle/>
          <a:p>
            <a:r>
              <a:rPr lang="en-US" b="1" dirty="0"/>
              <a:t>Role of IT in Business</a:t>
            </a:r>
            <a:endParaRPr lang="en-US" dirty="0"/>
          </a:p>
        </p:txBody>
      </p:sp>
      <p:sp>
        <p:nvSpPr>
          <p:cNvPr id="3" name="Content Placeholder 2">
            <a:extLst>
              <a:ext uri="{FF2B5EF4-FFF2-40B4-BE49-F238E27FC236}">
                <a16:creationId xmlns:a16="http://schemas.microsoft.com/office/drawing/2014/main" id="{2AE386B3-5B38-D159-5AC2-22DDB227FEEB}"/>
              </a:ext>
            </a:extLst>
          </p:cNvPr>
          <p:cNvSpPr>
            <a:spLocks noGrp="1"/>
          </p:cNvSpPr>
          <p:nvPr>
            <p:ph idx="1"/>
          </p:nvPr>
        </p:nvSpPr>
        <p:spPr/>
        <p:txBody>
          <a:bodyPr/>
          <a:lstStyle/>
          <a:p>
            <a:r>
              <a:rPr lang="en-US" b="1" dirty="0"/>
              <a:t>Application Integration:</a:t>
            </a:r>
            <a:r>
              <a:rPr lang="en-US" dirty="0"/>
              <a:t> IT collaborates with software development teams to seamlessly integrate ML capabilities into user interfaces and applications.</a:t>
            </a:r>
          </a:p>
          <a:p>
            <a:r>
              <a:rPr lang="en-US" b="1" dirty="0"/>
              <a:t>Continuous Integration and Deployment (CI/CD):</a:t>
            </a:r>
            <a:r>
              <a:rPr lang="en-US" dirty="0"/>
              <a:t> IT employs CI/CD pipelines to automate the testing, integration, and deployment of ML models, ensuring a smooth transition from development to production.</a:t>
            </a:r>
          </a:p>
          <a:p>
            <a:endParaRPr lang="en-US" dirty="0"/>
          </a:p>
        </p:txBody>
      </p:sp>
    </p:spTree>
    <p:extLst>
      <p:ext uri="{BB962C8B-B14F-4D97-AF65-F5344CB8AC3E}">
        <p14:creationId xmlns:p14="http://schemas.microsoft.com/office/powerpoint/2010/main" val="2940620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0B6F8-A1D2-EB52-465D-8274D022EE36}"/>
              </a:ext>
            </a:extLst>
          </p:cNvPr>
          <p:cNvSpPr>
            <a:spLocks noGrp="1"/>
          </p:cNvSpPr>
          <p:nvPr>
            <p:ph type="title"/>
          </p:nvPr>
        </p:nvSpPr>
        <p:spPr/>
        <p:txBody>
          <a:bodyPr>
            <a:normAutofit fontScale="90000"/>
          </a:bodyPr>
          <a:lstStyle/>
          <a:p>
            <a:br>
              <a:rPr lang="en-US" b="1" dirty="0"/>
            </a:br>
            <a:r>
              <a:rPr lang="en-US" b="1" dirty="0"/>
              <a:t>Role of IT in Business</a:t>
            </a:r>
            <a:br>
              <a:rPr lang="en-US" b="1" dirty="0"/>
            </a:br>
            <a:endParaRPr lang="en-US" dirty="0"/>
          </a:p>
        </p:txBody>
      </p:sp>
      <p:sp>
        <p:nvSpPr>
          <p:cNvPr id="3" name="Content Placeholder 2">
            <a:extLst>
              <a:ext uri="{FF2B5EF4-FFF2-40B4-BE49-F238E27FC236}">
                <a16:creationId xmlns:a16="http://schemas.microsoft.com/office/drawing/2014/main" id="{5954B593-B88B-772A-9EC6-E5C8B0268B42}"/>
              </a:ext>
            </a:extLst>
          </p:cNvPr>
          <p:cNvSpPr>
            <a:spLocks noGrp="1"/>
          </p:cNvSpPr>
          <p:nvPr>
            <p:ph idx="1"/>
          </p:nvPr>
        </p:nvSpPr>
        <p:spPr/>
        <p:txBody>
          <a:bodyPr/>
          <a:lstStyle/>
          <a:p>
            <a:r>
              <a:rPr lang="en-US" dirty="0"/>
              <a:t>Companies are increasingly adopting artificial intelligence, as it helps them reduce human error, cut repetitive tasks, and predict demand. Information Technology is the main driver behind this innovations. </a:t>
            </a:r>
          </a:p>
          <a:p>
            <a:r>
              <a:rPr lang="en-US" b="1" dirty="0"/>
              <a:t>Scalable Resources:</a:t>
            </a:r>
            <a:r>
              <a:rPr lang="en-US" dirty="0"/>
              <a:t> IT provides the necessary infrastructure and cloud services for deploying ML models, ensuring scalability to handle varying workloads.</a:t>
            </a:r>
          </a:p>
          <a:p>
            <a:r>
              <a:rPr lang="en-US" b="1" dirty="0"/>
              <a:t>Integration with Data Warehouses:</a:t>
            </a:r>
            <a:r>
              <a:rPr lang="en-US" dirty="0"/>
              <a:t> IT integrates ML models with data warehouses, enabling real-time access to relevant data for predictions and insights.</a:t>
            </a:r>
          </a:p>
          <a:p>
            <a:r>
              <a:rPr lang="en-US" b="1" dirty="0"/>
              <a:t>Model Security:</a:t>
            </a:r>
            <a:r>
              <a:rPr lang="en-US" dirty="0"/>
              <a:t> Implementing security measures to protect deployed models from potential attacks or unauthorized access is a key responsibility of IT.</a:t>
            </a:r>
          </a:p>
        </p:txBody>
      </p:sp>
    </p:spTree>
    <p:extLst>
      <p:ext uri="{BB962C8B-B14F-4D97-AF65-F5344CB8AC3E}">
        <p14:creationId xmlns:p14="http://schemas.microsoft.com/office/powerpoint/2010/main" val="2205530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50E21AD-3872-0E42-0DC2-30FE9AD55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4197" y="919409"/>
            <a:ext cx="7899196" cy="5593619"/>
          </a:xfrm>
        </p:spPr>
      </p:pic>
    </p:spTree>
    <p:extLst>
      <p:ext uri="{BB962C8B-B14F-4D97-AF65-F5344CB8AC3E}">
        <p14:creationId xmlns:p14="http://schemas.microsoft.com/office/powerpoint/2010/main" val="264199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C9E5-7F3E-3341-CAB4-E357CCDBE698}"/>
              </a:ext>
            </a:extLst>
          </p:cNvPr>
          <p:cNvSpPr>
            <a:spLocks noGrp="1"/>
          </p:cNvSpPr>
          <p:nvPr>
            <p:ph type="title"/>
          </p:nvPr>
        </p:nvSpPr>
        <p:spPr>
          <a:xfrm>
            <a:off x="657224" y="499533"/>
            <a:ext cx="10772775" cy="1617502"/>
          </a:xfrm>
        </p:spPr>
        <p:txBody>
          <a:bodyPr/>
          <a:lstStyle/>
          <a:p>
            <a:r>
              <a:rPr lang="en-US" dirty="0"/>
              <a:t>Beginning of AI</a:t>
            </a:r>
          </a:p>
        </p:txBody>
      </p:sp>
      <p:sp>
        <p:nvSpPr>
          <p:cNvPr id="3" name="Content Placeholder 2">
            <a:extLst>
              <a:ext uri="{FF2B5EF4-FFF2-40B4-BE49-F238E27FC236}">
                <a16:creationId xmlns:a16="http://schemas.microsoft.com/office/drawing/2014/main" id="{7AF9C8FB-98F7-C2FE-9F28-33E881BFDE23}"/>
              </a:ext>
            </a:extLst>
          </p:cNvPr>
          <p:cNvSpPr>
            <a:spLocks noGrp="1"/>
          </p:cNvSpPr>
          <p:nvPr>
            <p:ph idx="1"/>
          </p:nvPr>
        </p:nvSpPr>
        <p:spPr>
          <a:xfrm>
            <a:off x="676656" y="2011680"/>
            <a:ext cx="10753725" cy="4346787"/>
          </a:xfrm>
        </p:spPr>
        <p:txBody>
          <a:bodyPr>
            <a:normAutofit/>
          </a:bodyPr>
          <a:lstStyle/>
          <a:p>
            <a:pPr marL="0" indent="0">
              <a:buNone/>
            </a:pPr>
            <a:r>
              <a:rPr lang="en-US" dirty="0"/>
              <a:t>Most people think that AI is a recent scientific accomplishment. But its roots were laid down way back in the 1900’s.</a:t>
            </a:r>
          </a:p>
          <a:p>
            <a:pPr marL="0" indent="0">
              <a:buNone/>
            </a:pPr>
            <a:r>
              <a:rPr lang="en-US" b="1" dirty="0"/>
              <a:t>1950</a:t>
            </a:r>
            <a:r>
              <a:rPr lang="en-US" dirty="0"/>
              <a:t> : Alan Turing’s paper called “Computing Machinery and Intelligence” starts with the question “Can machines think?”</a:t>
            </a:r>
          </a:p>
          <a:p>
            <a:pPr marL="0" indent="0">
              <a:buNone/>
            </a:pPr>
            <a:r>
              <a:rPr lang="en-US" b="1" dirty="0"/>
              <a:t>1966</a:t>
            </a:r>
            <a:r>
              <a:rPr lang="en-US" dirty="0"/>
              <a:t> :</a:t>
            </a:r>
            <a:r>
              <a:rPr lang="en-US" dirty="0" err="1"/>
              <a:t>Unimate</a:t>
            </a:r>
            <a:r>
              <a:rPr lang="en-US" dirty="0"/>
              <a:t>, the first industrial robot  in history</a:t>
            </a:r>
          </a:p>
          <a:p>
            <a:pPr marL="0" indent="0">
              <a:buNone/>
            </a:pPr>
            <a:r>
              <a:rPr lang="en-US" dirty="0"/>
              <a:t>Eliza is the first natural language processing computer program designed between 1964 and 1966 at the MIT AI Laboratory by Joseph </a:t>
            </a:r>
            <a:r>
              <a:rPr lang="en-US" dirty="0" err="1"/>
              <a:t>Weizenbaum</a:t>
            </a:r>
            <a:endParaRPr lang="en-US" dirty="0"/>
          </a:p>
          <a:p>
            <a:pPr marL="0" indent="0">
              <a:buNone/>
            </a:pPr>
            <a:r>
              <a:rPr lang="en-US" b="1" dirty="0"/>
              <a:t>1997</a:t>
            </a:r>
            <a:r>
              <a:rPr lang="en-US" dirty="0"/>
              <a:t> – A computer beats human! IBM’s computer IBM Deep Blue defeated the world chess champion, Gary Kasparov, and became the first computer to beat a world chess champion.</a:t>
            </a:r>
          </a:p>
          <a:p>
            <a:endParaRPr lang="en-US" dirty="0"/>
          </a:p>
        </p:txBody>
      </p:sp>
    </p:spTree>
    <p:extLst>
      <p:ext uri="{BB962C8B-B14F-4D97-AF65-F5344CB8AC3E}">
        <p14:creationId xmlns:p14="http://schemas.microsoft.com/office/powerpoint/2010/main" val="27855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4963-9CA2-0356-19FC-0A249D76D06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A9B6136-4942-44AA-CA44-55A74ECA5064}"/>
              </a:ext>
            </a:extLst>
          </p:cNvPr>
          <p:cNvSpPr>
            <a:spLocks noGrp="1"/>
          </p:cNvSpPr>
          <p:nvPr>
            <p:ph idx="1"/>
          </p:nvPr>
        </p:nvSpPr>
        <p:spPr/>
        <p:txBody>
          <a:bodyPr>
            <a:normAutofit fontScale="92500" lnSpcReduction="20000"/>
          </a:bodyPr>
          <a:lstStyle/>
          <a:p>
            <a:r>
              <a:rPr lang="en-US" dirty="0"/>
              <a:t>McKinsey Global Institute predicts annual $300 billion in savings by 2025 in the US healthcare system through IT integration.</a:t>
            </a:r>
          </a:p>
          <a:p>
            <a:r>
              <a:rPr lang="en-US" dirty="0"/>
              <a:t>86% of banks believe technology is pivotal to their success in the next five years (PwC).</a:t>
            </a:r>
          </a:p>
          <a:p>
            <a:r>
              <a:rPr lang="en-US" dirty="0"/>
              <a:t>Global mobile phone market valuation exceeds $4 trillion in 2023.</a:t>
            </a:r>
          </a:p>
          <a:p>
            <a:r>
              <a:rPr lang="en-US" dirty="0"/>
              <a:t>Blockchain’s value in agriculture is projected to be $10.6 billion by 2025.</a:t>
            </a:r>
          </a:p>
          <a:p>
            <a:r>
              <a:rPr lang="en-US" dirty="0"/>
              <a:t>The global e-learning market is projected to reach $350 billion by 2025.</a:t>
            </a:r>
          </a:p>
          <a:p>
            <a:r>
              <a:rPr lang="en-US" dirty="0"/>
              <a:t>Connectivity between systems and networks is also on the rise. By 2030, there will be an estimated 500 billion devices connected to the internet, according to a Cisco </a:t>
            </a:r>
            <a:r>
              <a:rPr lang="en-US" dirty="0">
                <a:hlinkClick r:id="rId2"/>
              </a:rPr>
              <a:t>report</a:t>
            </a:r>
            <a:endParaRPr lang="en-US" dirty="0"/>
          </a:p>
          <a:p>
            <a:endParaRPr lang="en-US" dirty="0"/>
          </a:p>
          <a:p>
            <a:r>
              <a:rPr lang="en-US" dirty="0"/>
              <a:t>All these are possible due to advancements in IT industry.</a:t>
            </a:r>
          </a:p>
        </p:txBody>
      </p:sp>
    </p:spTree>
    <p:extLst>
      <p:ext uri="{BB962C8B-B14F-4D97-AF65-F5344CB8AC3E}">
        <p14:creationId xmlns:p14="http://schemas.microsoft.com/office/powerpoint/2010/main" val="2793993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33612-D821-FB28-3C41-A156913866E5}"/>
              </a:ext>
            </a:extLst>
          </p:cNvPr>
          <p:cNvSpPr>
            <a:spLocks noGrp="1"/>
          </p:cNvSpPr>
          <p:nvPr>
            <p:ph type="title"/>
          </p:nvPr>
        </p:nvSpPr>
        <p:spPr>
          <a:xfrm>
            <a:off x="657224" y="499533"/>
            <a:ext cx="10772775" cy="1306118"/>
          </a:xfrm>
        </p:spPr>
        <p:txBody>
          <a:bodyPr/>
          <a:lstStyle/>
          <a:p>
            <a:endParaRPr lang="en-US" dirty="0"/>
          </a:p>
        </p:txBody>
      </p:sp>
      <p:sp>
        <p:nvSpPr>
          <p:cNvPr id="3" name="Content Placeholder 2">
            <a:extLst>
              <a:ext uri="{FF2B5EF4-FFF2-40B4-BE49-F238E27FC236}">
                <a16:creationId xmlns:a16="http://schemas.microsoft.com/office/drawing/2014/main" id="{6D963150-6ED8-9EC3-19A8-2174A15A6273}"/>
              </a:ext>
            </a:extLst>
          </p:cNvPr>
          <p:cNvSpPr>
            <a:spLocks noGrp="1"/>
          </p:cNvSpPr>
          <p:nvPr>
            <p:ph idx="1"/>
          </p:nvPr>
        </p:nvSpPr>
        <p:spPr/>
        <p:txBody>
          <a:bodyPr>
            <a:normAutofit/>
          </a:bodyPr>
          <a:lstStyle/>
          <a:p>
            <a:r>
              <a:rPr lang="en-US" dirty="0"/>
              <a:t>Imagine a world without computers and smartphones – what would we do? Millions of people wake up and go right to their phones or other digital devices to check their:</a:t>
            </a:r>
          </a:p>
          <a:p>
            <a:pPr>
              <a:buFont typeface="Arial" panose="020B0604020202020204" pitchFamily="34" charset="0"/>
              <a:buChar char="•"/>
            </a:pPr>
            <a:r>
              <a:rPr lang="en-US" dirty="0"/>
              <a:t>Text messages, Emails</a:t>
            </a:r>
          </a:p>
          <a:p>
            <a:pPr>
              <a:buFont typeface="Arial" panose="020B0604020202020204" pitchFamily="34" charset="0"/>
              <a:buChar char="•"/>
            </a:pPr>
            <a:r>
              <a:rPr lang="en-US" dirty="0"/>
              <a:t>Facebook, Other social media</a:t>
            </a:r>
          </a:p>
          <a:p>
            <a:pPr>
              <a:buFont typeface="Arial" panose="020B0604020202020204" pitchFamily="34" charset="0"/>
              <a:buChar char="•"/>
            </a:pPr>
            <a:r>
              <a:rPr lang="en-US" dirty="0"/>
              <a:t>Investments, Banking accounts</a:t>
            </a:r>
          </a:p>
          <a:p>
            <a:r>
              <a:rPr lang="en-US" dirty="0"/>
              <a:t>Perhaps you have been thinking about purchasing something and cannot wait to place the order. </a:t>
            </a:r>
            <a:r>
              <a:rPr lang="en-US" b="1" dirty="0"/>
              <a:t>IT</a:t>
            </a:r>
            <a:r>
              <a:rPr lang="en-US" dirty="0"/>
              <a:t> makes all this much easier than ever before and we are embracing it more each year.</a:t>
            </a:r>
          </a:p>
        </p:txBody>
      </p:sp>
    </p:spTree>
    <p:extLst>
      <p:ext uri="{BB962C8B-B14F-4D97-AF65-F5344CB8AC3E}">
        <p14:creationId xmlns:p14="http://schemas.microsoft.com/office/powerpoint/2010/main" val="3134663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9F12-003B-0CA9-1D9F-358CCD499B1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481B4B9-6B7F-E0F1-DDD7-E902B885850C}"/>
              </a:ext>
            </a:extLst>
          </p:cNvPr>
          <p:cNvSpPr>
            <a:spLocks noGrp="1"/>
          </p:cNvSpPr>
          <p:nvPr>
            <p:ph idx="1"/>
          </p:nvPr>
        </p:nvSpPr>
        <p:spPr/>
        <p:txBody>
          <a:bodyPr>
            <a:normAutofit fontScale="92500" lnSpcReduction="20000"/>
          </a:bodyPr>
          <a:lstStyle/>
          <a:p>
            <a:r>
              <a:rPr lang="en-US" b="0" dirty="0">
                <a:effectLst/>
              </a:rPr>
              <a:t>When information technology supports artificial intelligence, it is much easier to start incorporating AI into your business. </a:t>
            </a:r>
            <a:r>
              <a:rPr lang="en-US" b="0" i="0" dirty="0">
                <a:solidFill>
                  <a:srgbClr val="111111"/>
                </a:solidFill>
                <a:effectLst/>
                <a:latin typeface="-apple-system"/>
              </a:rPr>
              <a:t>Here are some ways in which IT is helping the AI world:</a:t>
            </a:r>
          </a:p>
          <a:p>
            <a:pPr algn="l">
              <a:buFont typeface="+mj-lt"/>
              <a:buAutoNum type="arabicPeriod"/>
            </a:pPr>
            <a:r>
              <a:rPr lang="en-US" b="1" i="0" dirty="0">
                <a:solidFill>
                  <a:srgbClr val="111111"/>
                </a:solidFill>
                <a:effectLst/>
                <a:latin typeface="-apple-system"/>
              </a:rPr>
              <a:t>Data storage and processing</a:t>
            </a:r>
            <a:r>
              <a:rPr lang="en-US" b="0" i="0" dirty="0">
                <a:solidFill>
                  <a:srgbClr val="111111"/>
                </a:solidFill>
                <a:effectLst/>
                <a:latin typeface="-apple-system"/>
              </a:rPr>
              <a:t>: AI requires large amounts of data to learn and improve. IT provides the necessary infrastructure for storing and processing this data.</a:t>
            </a:r>
          </a:p>
          <a:p>
            <a:pPr algn="l">
              <a:buFont typeface="+mj-lt"/>
              <a:buAutoNum type="arabicPeriod"/>
            </a:pPr>
            <a:r>
              <a:rPr lang="en-US" b="1" i="0" dirty="0">
                <a:solidFill>
                  <a:srgbClr val="111111"/>
                </a:solidFill>
                <a:effectLst/>
                <a:latin typeface="-apple-system"/>
              </a:rPr>
              <a:t>Cloud computing</a:t>
            </a:r>
            <a:r>
              <a:rPr lang="en-US" b="0" i="0" dirty="0">
                <a:solidFill>
                  <a:srgbClr val="111111"/>
                </a:solidFill>
                <a:effectLst/>
                <a:latin typeface="-apple-system"/>
              </a:rPr>
              <a:t>: Cloud computing has made it easier to access and use AI tools and services. IT has made it possible to develop and deploy AI applications on the cloud.</a:t>
            </a:r>
          </a:p>
          <a:p>
            <a:pPr algn="l">
              <a:buFont typeface="+mj-lt"/>
              <a:buAutoNum type="arabicPeriod"/>
            </a:pPr>
            <a:r>
              <a:rPr lang="en-US" b="1" i="0" dirty="0">
                <a:solidFill>
                  <a:srgbClr val="111111"/>
                </a:solidFill>
                <a:effectLst/>
                <a:latin typeface="-apple-system"/>
              </a:rPr>
              <a:t>Machine learning</a:t>
            </a:r>
            <a:r>
              <a:rPr lang="en-US" b="0" i="0" dirty="0">
                <a:solidFill>
                  <a:srgbClr val="111111"/>
                </a:solidFill>
                <a:effectLst/>
                <a:latin typeface="-apple-system"/>
              </a:rPr>
              <a:t>: Machine learning is a subset of AI that involves training algorithms to learn from data. IT provides the necessary tools and frameworks for developing and deploying machine learning models.</a:t>
            </a:r>
          </a:p>
          <a:p>
            <a:pPr algn="l">
              <a:buFont typeface="+mj-lt"/>
              <a:buAutoNum type="arabicPeriod"/>
            </a:pPr>
            <a:r>
              <a:rPr lang="en-US" b="1" i="0" dirty="0">
                <a:solidFill>
                  <a:srgbClr val="111111"/>
                </a:solidFill>
                <a:effectLst/>
                <a:latin typeface="-apple-system"/>
              </a:rPr>
              <a:t>Natural language processing</a:t>
            </a:r>
            <a:r>
              <a:rPr lang="en-US" b="0" i="0" dirty="0">
                <a:solidFill>
                  <a:srgbClr val="111111"/>
                </a:solidFill>
                <a:effectLst/>
                <a:latin typeface="-apple-system"/>
              </a:rPr>
              <a:t>: Natural language processing (NLP) is a field of AI that deals with the interaction between computers and humans using natural language. IT provides the necessary tools and frameworks for developing and deploying NLP models.</a:t>
            </a:r>
          </a:p>
          <a:p>
            <a:endParaRPr lang="en-US" dirty="0"/>
          </a:p>
        </p:txBody>
      </p:sp>
    </p:spTree>
    <p:extLst>
      <p:ext uri="{BB962C8B-B14F-4D97-AF65-F5344CB8AC3E}">
        <p14:creationId xmlns:p14="http://schemas.microsoft.com/office/powerpoint/2010/main" val="287225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4F1D-F697-CBD8-76C1-5768CC40C1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66EB62-FC8D-B34D-5FB5-5D4E50780869}"/>
              </a:ext>
            </a:extLst>
          </p:cNvPr>
          <p:cNvSpPr>
            <a:spLocks noGrp="1"/>
          </p:cNvSpPr>
          <p:nvPr>
            <p:ph idx="1"/>
          </p:nvPr>
        </p:nvSpPr>
        <p:spPr/>
        <p:txBody>
          <a:bodyPr>
            <a:normAutofit fontScale="92500" lnSpcReduction="20000"/>
          </a:bodyPr>
          <a:lstStyle/>
          <a:p>
            <a:r>
              <a:rPr lang="en-US" dirty="0">
                <a:effectLst/>
              </a:rPr>
              <a:t>The ability to collect data for training is of utmost value when competitors have no or limited access to data, or when it is difficult to obtain. Data enables businesses to train AI models and continuously re-train (improve) existing models.</a:t>
            </a:r>
            <a:br>
              <a:rPr lang="en-US" dirty="0">
                <a:effectLst/>
              </a:rPr>
            </a:br>
            <a:endParaRPr lang="en-US" dirty="0">
              <a:effectLst/>
            </a:endParaRPr>
          </a:p>
          <a:p>
            <a:r>
              <a:rPr lang="en-US" b="1" dirty="0"/>
              <a:t>Model Deployment</a:t>
            </a:r>
          </a:p>
          <a:p>
            <a:r>
              <a:rPr lang="en-US" dirty="0"/>
              <a:t>Next, the model is typically pushed to a runtime model-serving component, exposing the model using an HTTP based RESTful API, allowing intelligent applications to easily call the model for inference, adding value to those applications.</a:t>
            </a:r>
          </a:p>
          <a:p>
            <a:r>
              <a:rPr lang="en-US" b="1" dirty="0"/>
              <a:t>Monitoring, Validation</a:t>
            </a:r>
          </a:p>
          <a:p>
            <a:r>
              <a:rPr lang="en-US" dirty="0"/>
              <a:t>Post-deployment continuous analysis of model performance and behavior is critical. Visualization and alerting tools to highlight and inform on deviations over time are absolutely critical.</a:t>
            </a:r>
          </a:p>
          <a:p>
            <a:endParaRPr lang="en-US" dirty="0"/>
          </a:p>
        </p:txBody>
      </p:sp>
    </p:spTree>
    <p:extLst>
      <p:ext uri="{BB962C8B-B14F-4D97-AF65-F5344CB8AC3E}">
        <p14:creationId xmlns:p14="http://schemas.microsoft.com/office/powerpoint/2010/main" val="675198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9F55-D3DC-A351-4C54-DDAE7295C2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85DA5F-47F7-E0CF-F588-9D61D73D704E}"/>
              </a:ext>
            </a:extLst>
          </p:cNvPr>
          <p:cNvSpPr>
            <a:spLocks noGrp="1"/>
          </p:cNvSpPr>
          <p:nvPr>
            <p:ph idx="1"/>
          </p:nvPr>
        </p:nvSpPr>
        <p:spPr/>
        <p:txBody>
          <a:bodyPr/>
          <a:lstStyle/>
          <a:p>
            <a:r>
              <a:rPr lang="en-US" dirty="0"/>
              <a:t>How good the your Algorithm, results if not properly integrated in system/deployed becomes useless. IT provides the platform to support and deploy as application.</a:t>
            </a:r>
          </a:p>
          <a:p>
            <a:endParaRPr lang="en-US" dirty="0"/>
          </a:p>
          <a:p>
            <a:r>
              <a:rPr lang="en-US" dirty="0"/>
              <a:t>Machine Learning Engineer</a:t>
            </a:r>
          </a:p>
          <a:p>
            <a:r>
              <a:rPr lang="en-US" dirty="0"/>
              <a:t>Remote processing</a:t>
            </a:r>
          </a:p>
          <a:p>
            <a:r>
              <a:rPr lang="en-US" dirty="0"/>
              <a:t>Data Storage</a:t>
            </a:r>
          </a:p>
          <a:p>
            <a:r>
              <a:rPr lang="en-US" dirty="0"/>
              <a:t>Communication Infrastructure</a:t>
            </a:r>
          </a:p>
          <a:p>
            <a:endParaRPr lang="en-US" dirty="0"/>
          </a:p>
        </p:txBody>
      </p:sp>
    </p:spTree>
    <p:extLst>
      <p:ext uri="{BB962C8B-B14F-4D97-AF65-F5344CB8AC3E}">
        <p14:creationId xmlns:p14="http://schemas.microsoft.com/office/powerpoint/2010/main" val="1532547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911DB-780C-BF74-4BBC-A923EA8104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5102D6-FF49-8078-9439-25A75590FD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099944-7B7E-2723-D952-8B1DFDF3DE56}"/>
              </a:ext>
            </a:extLst>
          </p:cNvPr>
          <p:cNvPicPr>
            <a:picLocks noChangeAspect="1"/>
          </p:cNvPicPr>
          <p:nvPr/>
        </p:nvPicPr>
        <p:blipFill>
          <a:blip r:embed="rId2"/>
          <a:stretch>
            <a:fillRect/>
          </a:stretch>
        </p:blipFill>
        <p:spPr>
          <a:xfrm>
            <a:off x="402804" y="1603504"/>
            <a:ext cx="11675933" cy="4174361"/>
          </a:xfrm>
          <a:prstGeom prst="rect">
            <a:avLst/>
          </a:prstGeom>
        </p:spPr>
      </p:pic>
    </p:spTree>
    <p:extLst>
      <p:ext uri="{BB962C8B-B14F-4D97-AF65-F5344CB8AC3E}">
        <p14:creationId xmlns:p14="http://schemas.microsoft.com/office/powerpoint/2010/main" val="1699712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10CB-AD3F-2FFE-4474-7203173E2A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A3D179-1991-848C-F52F-1762F0AE0166}"/>
              </a:ext>
            </a:extLst>
          </p:cNvPr>
          <p:cNvSpPr>
            <a:spLocks noGrp="1"/>
          </p:cNvSpPr>
          <p:nvPr>
            <p:ph idx="1"/>
          </p:nvPr>
        </p:nvSpPr>
        <p:spPr/>
        <p:txBody>
          <a:bodyPr>
            <a:normAutofit fontScale="85000" lnSpcReduction="20000"/>
          </a:bodyPr>
          <a:lstStyle/>
          <a:p>
            <a:r>
              <a:rPr lang="en-US" dirty="0"/>
              <a:t>Information Technology is the main driver behind innovation, and without innovations, companies will not survive because they are the wave of the future. The digital revolution has created countless benefits for all businesses and kept them profitable. Virtually all businesses are recruiting </a:t>
            </a:r>
            <a:r>
              <a:rPr lang="en-US" b="1" dirty="0"/>
              <a:t>IT</a:t>
            </a:r>
            <a:r>
              <a:rPr lang="en-US" dirty="0"/>
              <a:t> applicants</a:t>
            </a:r>
            <a:r>
              <a:rPr lang="en-US" b="1" dirty="0"/>
              <a:t>,</a:t>
            </a:r>
            <a:r>
              <a:rPr lang="en-US" dirty="0"/>
              <a:t> with college degrees and some relevant industry experience.</a:t>
            </a:r>
          </a:p>
          <a:p>
            <a:r>
              <a:rPr lang="en-US" dirty="0"/>
              <a:t>here are several ways </a:t>
            </a:r>
            <a:r>
              <a:rPr lang="en-US" b="1" dirty="0"/>
              <a:t>IT</a:t>
            </a:r>
            <a:r>
              <a:rPr lang="en-US" dirty="0"/>
              <a:t> has improved American business and our economy, including:</a:t>
            </a:r>
          </a:p>
          <a:p>
            <a:pPr>
              <a:buFont typeface="Arial" panose="020B0604020202020204" pitchFamily="34" charset="0"/>
              <a:buChar char="•"/>
            </a:pPr>
            <a:r>
              <a:rPr lang="en-US" b="1" dirty="0"/>
              <a:t>Improved marketing and sales –</a:t>
            </a:r>
            <a:r>
              <a:rPr lang="en-US" dirty="0"/>
              <a:t>Internet marketing has changed the way we buy and sell products and services. Most brick-and-mortar stores use this method to compensate for the lack of walk-in traffic.</a:t>
            </a:r>
          </a:p>
          <a:p>
            <a:pPr>
              <a:buFont typeface="Arial" panose="020B0604020202020204" pitchFamily="34" charset="0"/>
              <a:buChar char="•"/>
            </a:pPr>
            <a:r>
              <a:rPr lang="en-US" b="1" dirty="0"/>
              <a:t>Better decision-making and problem-solving – </a:t>
            </a:r>
            <a:r>
              <a:rPr lang="en-US" dirty="0"/>
              <a:t>It is much easier to do marketing and management research online than by older methods. We find data and information faster and easier, analyze it, and make better plans. Innovative software allows us to also get faster and more accurate customer feedback.</a:t>
            </a:r>
          </a:p>
          <a:p>
            <a:r>
              <a:rPr lang="en-US" b="1" dirty="0"/>
              <a:t>Better control of resource management – IT</a:t>
            </a:r>
            <a:r>
              <a:rPr lang="en-US" dirty="0"/>
              <a:t> helps businesses and industries operate more effectively and efficiently. Cloud computing is a major way to make this work by letting employees use devices anywhere they are to access their company’s software.</a:t>
            </a:r>
          </a:p>
        </p:txBody>
      </p:sp>
    </p:spTree>
    <p:extLst>
      <p:ext uri="{BB962C8B-B14F-4D97-AF65-F5344CB8AC3E}">
        <p14:creationId xmlns:p14="http://schemas.microsoft.com/office/powerpoint/2010/main" val="413205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0B6F8-A1D2-EB52-465D-8274D022EE36}"/>
              </a:ext>
            </a:extLst>
          </p:cNvPr>
          <p:cNvSpPr>
            <a:spLocks noGrp="1"/>
          </p:cNvSpPr>
          <p:nvPr>
            <p:ph type="title"/>
          </p:nvPr>
        </p:nvSpPr>
        <p:spPr/>
        <p:txBody>
          <a:bodyPr/>
          <a:lstStyle/>
          <a:p>
            <a:r>
              <a:rPr lang="en-US" b="1" dirty="0"/>
              <a:t>Role of IT in Business</a:t>
            </a:r>
            <a:br>
              <a:rPr lang="en-US" b="1" dirty="0"/>
            </a:br>
            <a:endParaRPr lang="en-US" dirty="0"/>
          </a:p>
        </p:txBody>
      </p:sp>
      <p:sp>
        <p:nvSpPr>
          <p:cNvPr id="3" name="Content Placeholder 2">
            <a:extLst>
              <a:ext uri="{FF2B5EF4-FFF2-40B4-BE49-F238E27FC236}">
                <a16:creationId xmlns:a16="http://schemas.microsoft.com/office/drawing/2014/main" id="{5954B593-B88B-772A-9EC6-E5C8B0268B42}"/>
              </a:ext>
            </a:extLst>
          </p:cNvPr>
          <p:cNvSpPr>
            <a:spLocks noGrp="1"/>
          </p:cNvSpPr>
          <p:nvPr>
            <p:ph idx="1"/>
          </p:nvPr>
        </p:nvSpPr>
        <p:spPr/>
        <p:txBody>
          <a:bodyPr/>
          <a:lstStyle/>
          <a:p>
            <a:r>
              <a:rPr lang="en-US" dirty="0"/>
              <a:t>Information Technology is the main driver behind innovation, and without innovations, companies will not survive because they are the wave of the future. </a:t>
            </a:r>
          </a:p>
          <a:p>
            <a:r>
              <a:rPr lang="en-US" b="1" dirty="0"/>
              <a:t>Scalable Resources:</a:t>
            </a:r>
            <a:r>
              <a:rPr lang="en-US" dirty="0"/>
              <a:t> IT provides the necessary infrastructure and cloud services for deploying ML models, ensuring scalability to handle varying workloads.</a:t>
            </a:r>
          </a:p>
          <a:p>
            <a:r>
              <a:rPr lang="en-US" b="1" dirty="0"/>
              <a:t>Integration with Data Warehouses:</a:t>
            </a:r>
            <a:r>
              <a:rPr lang="en-US" dirty="0"/>
              <a:t> IT integrates ML models with data warehouses, enabling real-time access to relevant data for predictions and insights.</a:t>
            </a:r>
          </a:p>
          <a:p>
            <a:r>
              <a:rPr lang="en-US" b="1" dirty="0"/>
              <a:t>Model Security:</a:t>
            </a:r>
            <a:r>
              <a:rPr lang="en-US" dirty="0"/>
              <a:t> Implementing security measures to protect deployed models from potential attacks or unauthorized access is a key responsibility of IT.</a:t>
            </a:r>
          </a:p>
        </p:txBody>
      </p:sp>
    </p:spTree>
    <p:extLst>
      <p:ext uri="{BB962C8B-B14F-4D97-AF65-F5344CB8AC3E}">
        <p14:creationId xmlns:p14="http://schemas.microsoft.com/office/powerpoint/2010/main" val="240844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C5F6-F4DD-DAB7-7A06-B969E92F4D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33F7CD-10A6-4EC6-A847-029820A3A99B}"/>
              </a:ext>
            </a:extLst>
          </p:cNvPr>
          <p:cNvSpPr>
            <a:spLocks noGrp="1"/>
          </p:cNvSpPr>
          <p:nvPr>
            <p:ph idx="1"/>
          </p:nvPr>
        </p:nvSpPr>
        <p:spPr>
          <a:xfrm>
            <a:off x="5498757" y="2011680"/>
            <a:ext cx="5931624" cy="3766185"/>
          </a:xfrm>
        </p:spPr>
        <p:txBody>
          <a:bodyPr/>
          <a:lstStyle/>
          <a:p>
            <a:r>
              <a:rPr lang="en-US" dirty="0"/>
              <a:t>Information Technology (IT) is the use of computers, storage, networking and other physical devices, infrastructure and processes to create, process, store, secure and exchange all forms of electronic data</a:t>
            </a:r>
          </a:p>
        </p:txBody>
      </p:sp>
      <p:pic>
        <p:nvPicPr>
          <p:cNvPr id="5" name="Picture 4">
            <a:extLst>
              <a:ext uri="{FF2B5EF4-FFF2-40B4-BE49-F238E27FC236}">
                <a16:creationId xmlns:a16="http://schemas.microsoft.com/office/drawing/2014/main" id="{1F27E483-8796-9B9C-73DE-247FD487593A}"/>
              </a:ext>
            </a:extLst>
          </p:cNvPr>
          <p:cNvPicPr>
            <a:picLocks noChangeAspect="1"/>
          </p:cNvPicPr>
          <p:nvPr/>
        </p:nvPicPr>
        <p:blipFill>
          <a:blip r:embed="rId2"/>
          <a:stretch>
            <a:fillRect/>
          </a:stretch>
        </p:blipFill>
        <p:spPr>
          <a:xfrm>
            <a:off x="761619" y="1219200"/>
            <a:ext cx="4276725" cy="4419600"/>
          </a:xfrm>
          <a:prstGeom prst="rect">
            <a:avLst/>
          </a:prstGeom>
        </p:spPr>
      </p:pic>
    </p:spTree>
    <p:extLst>
      <p:ext uri="{BB962C8B-B14F-4D97-AF65-F5344CB8AC3E}">
        <p14:creationId xmlns:p14="http://schemas.microsoft.com/office/powerpoint/2010/main" val="1541801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8E26-D1D2-78DB-BCA3-51B6224D3E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2020C5-85D6-61EA-4930-EC7372972283}"/>
              </a:ext>
            </a:extLst>
          </p:cNvPr>
          <p:cNvSpPr>
            <a:spLocks noGrp="1"/>
          </p:cNvSpPr>
          <p:nvPr>
            <p:ph idx="1"/>
          </p:nvPr>
        </p:nvSpPr>
        <p:spPr/>
        <p:txBody>
          <a:bodyPr/>
          <a:lstStyle/>
          <a:p>
            <a:r>
              <a:rPr lang="en-US" dirty="0"/>
              <a:t>Artificial Intelligence is a branch of computer science that was introduced with the idea to make things simpler and automotive which humans can’t (in most cases). The algorithm fits in artificial intelligence to learn from the provided data so that future predictions can be made for effective business.</a:t>
            </a:r>
          </a:p>
        </p:txBody>
      </p:sp>
    </p:spTree>
    <p:extLst>
      <p:ext uri="{BB962C8B-B14F-4D97-AF65-F5344CB8AC3E}">
        <p14:creationId xmlns:p14="http://schemas.microsoft.com/office/powerpoint/2010/main" val="107155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2849-452B-4E8F-1641-591C6C61FB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C54EAD-AA4C-2F2A-4EFD-FE69EBD0DC4E}"/>
              </a:ext>
            </a:extLst>
          </p:cNvPr>
          <p:cNvSpPr>
            <a:spLocks noGrp="1"/>
          </p:cNvSpPr>
          <p:nvPr>
            <p:ph idx="1"/>
          </p:nvPr>
        </p:nvSpPr>
        <p:spPr/>
        <p:txBody>
          <a:bodyPr/>
          <a:lstStyle/>
          <a:p>
            <a:r>
              <a:rPr lang="en-US" b="1" dirty="0"/>
              <a:t>2006 –</a:t>
            </a:r>
            <a:r>
              <a:rPr lang="en-US" dirty="0"/>
              <a:t> Companies like Facebook, Google, Twitter, Netflix started using AI.</a:t>
            </a:r>
          </a:p>
          <a:p>
            <a:r>
              <a:rPr lang="en-US" b="1" dirty="0"/>
              <a:t>2008 –</a:t>
            </a:r>
            <a:r>
              <a:rPr lang="en-US" dirty="0"/>
              <a:t> Google made a breakthroughs in speech recognition </a:t>
            </a:r>
          </a:p>
          <a:p>
            <a:r>
              <a:rPr lang="en-US" b="1" dirty="0"/>
              <a:t>2011 –</a:t>
            </a:r>
            <a:r>
              <a:rPr lang="en-US" dirty="0"/>
              <a:t> </a:t>
            </a:r>
            <a:r>
              <a:rPr lang="en-US" dirty="0">
                <a:hlinkClick r:id="rId2"/>
              </a:rPr>
              <a:t>Watson – an IBM computer</a:t>
            </a:r>
            <a:r>
              <a:rPr lang="en-US" dirty="0"/>
              <a:t>, won Jeopardy in 2011, a game show in which it had to solve complicated questions and riddles. </a:t>
            </a:r>
          </a:p>
          <a:p>
            <a:r>
              <a:rPr lang="en-US" b="1" dirty="0"/>
              <a:t>2012 – </a:t>
            </a:r>
            <a:r>
              <a:rPr lang="en-US" dirty="0"/>
              <a:t>Andrew Ng, the Google Brain Deep Learning project’s founder, fed 10 million YouTube videos into a neural network using deep learning algorithms. </a:t>
            </a:r>
          </a:p>
          <a:p>
            <a:r>
              <a:rPr lang="en-US" b="1" dirty="0"/>
              <a:t>2014 – </a:t>
            </a:r>
            <a:r>
              <a:rPr lang="en-US" dirty="0"/>
              <a:t>Amazon’s Alexa was released.</a:t>
            </a:r>
          </a:p>
          <a:p>
            <a:endParaRPr lang="en-US" dirty="0"/>
          </a:p>
          <a:p>
            <a:endParaRPr lang="en-US" dirty="0"/>
          </a:p>
          <a:p>
            <a:endParaRPr lang="en-US" dirty="0"/>
          </a:p>
        </p:txBody>
      </p:sp>
    </p:spTree>
    <p:extLst>
      <p:ext uri="{BB962C8B-B14F-4D97-AF65-F5344CB8AC3E}">
        <p14:creationId xmlns:p14="http://schemas.microsoft.com/office/powerpoint/2010/main" val="4010930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70A0D-0428-53B4-CEA2-4B46D32C29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3F688B-E010-42E8-B7C6-78C8D72FD0E3}"/>
              </a:ext>
            </a:extLst>
          </p:cNvPr>
          <p:cNvSpPr>
            <a:spLocks noGrp="1"/>
          </p:cNvSpPr>
          <p:nvPr>
            <p:ph idx="1"/>
          </p:nvPr>
        </p:nvSpPr>
        <p:spPr>
          <a:xfrm>
            <a:off x="666748" y="2446686"/>
            <a:ext cx="10753725" cy="3766185"/>
          </a:xfrm>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Companies are increasingly adopting artificial intelligence, as it helps them reduce human error, cut repetitive tasks, and predict demand. And for most of them, it has become an integral part of their operations. </a:t>
            </a:r>
            <a:r>
              <a:rPr lang="en-US" sz="18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While AI is powering its way into the present and future of computing technologies, there are significant challenges to overcome. And major part of it goes to setting up an infrastructure where you can run AI tools. Only after building a robust AI infrastructure, you can reap the benefits of AI and ML models. Today, for all the successful products like </a:t>
            </a:r>
            <a:r>
              <a:rPr lang="en-US" sz="1800" dirty="0" err="1">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ChatGPT</a:t>
            </a:r>
            <a:r>
              <a:rPr lang="en-US" sz="18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 Weather Forecasting, Smart Replies, or Smart Recommendation, backbone is best infrastructure for data storage, processing, modelling, Monitoring and Response time.</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006773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76AD-41BE-93D6-61C7-EE0B517713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DC1487-39E0-AE53-F46C-CD4E37466E3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22CE362-0BCE-C804-103E-E2E8B40EB456}"/>
              </a:ext>
            </a:extLst>
          </p:cNvPr>
          <p:cNvPicPr>
            <a:picLocks noChangeAspect="1"/>
          </p:cNvPicPr>
          <p:nvPr/>
        </p:nvPicPr>
        <p:blipFill>
          <a:blip r:embed="rId2"/>
          <a:stretch>
            <a:fillRect/>
          </a:stretch>
        </p:blipFill>
        <p:spPr>
          <a:xfrm>
            <a:off x="879064" y="845274"/>
            <a:ext cx="9925050" cy="4810125"/>
          </a:xfrm>
          <a:prstGeom prst="rect">
            <a:avLst/>
          </a:prstGeom>
        </p:spPr>
      </p:pic>
    </p:spTree>
    <p:extLst>
      <p:ext uri="{BB962C8B-B14F-4D97-AF65-F5344CB8AC3E}">
        <p14:creationId xmlns:p14="http://schemas.microsoft.com/office/powerpoint/2010/main" val="588723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9304-28D5-EFFC-F134-E0BD5C5B1A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53DB28-3AF0-F8E5-0612-EEFB1FDC7802}"/>
              </a:ext>
            </a:extLst>
          </p:cNvPr>
          <p:cNvSpPr>
            <a:spLocks noGrp="1"/>
          </p:cNvSpPr>
          <p:nvPr>
            <p:ph idx="1"/>
          </p:nvPr>
        </p:nvSpPr>
        <p:spPr/>
        <p:txBody>
          <a:bodyPr/>
          <a:lstStyle/>
          <a:p>
            <a:r>
              <a:rPr lang="en-US" b="1" dirty="0"/>
              <a:t>Task Automation:</a:t>
            </a:r>
            <a:r>
              <a:rPr lang="en-US" dirty="0"/>
              <a:t> IT has enabled the automation of routine, repetitive tasks, freeing up human workers to focus on more complex and creative aspects of their roles.</a:t>
            </a:r>
          </a:p>
          <a:p>
            <a:r>
              <a:rPr lang="en-US" b="1" dirty="0"/>
              <a:t>Collaboration Tools:</a:t>
            </a:r>
            <a:r>
              <a:rPr lang="en-US" dirty="0"/>
              <a:t> IT tools and platforms enable seamless communication and collaboration among remote teams, facilitating flexible work arrangements.</a:t>
            </a:r>
          </a:p>
          <a:p>
            <a:r>
              <a:rPr lang="en-US" b="1" dirty="0"/>
              <a:t>Big Data Analytics:</a:t>
            </a:r>
            <a:r>
              <a:rPr lang="en-US" dirty="0"/>
              <a:t> IT enables the collection and analysis of large volumes of data, empowering organizations to make data-driven decisions for improved efficiency and competitiveness.</a:t>
            </a:r>
          </a:p>
          <a:p>
            <a:r>
              <a:rPr lang="en-US" b="1" dirty="0"/>
              <a:t>Security Measures:</a:t>
            </a:r>
            <a:r>
              <a:rPr lang="en-US" dirty="0"/>
              <a:t> IT plays a crucial role in developing and implementing cybersecurity measures to protect sensitive data and systems.</a:t>
            </a:r>
          </a:p>
        </p:txBody>
      </p:sp>
    </p:spTree>
    <p:extLst>
      <p:ext uri="{BB962C8B-B14F-4D97-AF65-F5344CB8AC3E}">
        <p14:creationId xmlns:p14="http://schemas.microsoft.com/office/powerpoint/2010/main" val="2325824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84528-1ED5-1261-8B5E-AA372D9177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2BB1F3-521E-E879-F8BB-FD99A81056CC}"/>
              </a:ext>
            </a:extLst>
          </p:cNvPr>
          <p:cNvSpPr>
            <a:spLocks noGrp="1"/>
          </p:cNvSpPr>
          <p:nvPr>
            <p:ph idx="1"/>
          </p:nvPr>
        </p:nvSpPr>
        <p:spPr/>
        <p:txBody>
          <a:bodyPr/>
          <a:lstStyle/>
          <a:p>
            <a:r>
              <a:rPr lang="en-US" b="1" dirty="0"/>
              <a:t>E-commerce and Online Services:</a:t>
            </a:r>
            <a:r>
              <a:rPr lang="en-US" dirty="0"/>
              <a:t> IT facilitates the shift toward digital business models, enabling online sales, customer interactions, and service delivery.</a:t>
            </a:r>
          </a:p>
          <a:p>
            <a:r>
              <a:rPr lang="en-US" b="1" dirty="0"/>
              <a:t>Online Learning Platforms:</a:t>
            </a:r>
            <a:r>
              <a:rPr lang="en-US" dirty="0"/>
              <a:t> IT supports the development of online learning platforms, allowing employees to acquire new skills and stay updated on industry trends.</a:t>
            </a:r>
          </a:p>
        </p:txBody>
      </p:sp>
    </p:spTree>
    <p:extLst>
      <p:ext uri="{BB962C8B-B14F-4D97-AF65-F5344CB8AC3E}">
        <p14:creationId xmlns:p14="http://schemas.microsoft.com/office/powerpoint/2010/main" val="4033115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3567-E61C-5E6C-11E3-9DBDC024CF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E0EAD6-17A1-DEDF-FB2E-FC6B4E8E71F5}"/>
              </a:ext>
            </a:extLst>
          </p:cNvPr>
          <p:cNvSpPr>
            <a:spLocks noGrp="1"/>
          </p:cNvSpPr>
          <p:nvPr>
            <p:ph idx="1"/>
          </p:nvPr>
        </p:nvSpPr>
        <p:spPr/>
        <p:txBody>
          <a:bodyPr/>
          <a:lstStyle/>
          <a:p>
            <a:r>
              <a:rPr lang="en-US" dirty="0"/>
              <a:t>IT professionals work in roles such as system administrators, network engineers, software developers, data analysts, cybersecurity experts, and more, contributing to the development, implementation, and maintenance of IT systems across various industries.</a:t>
            </a:r>
          </a:p>
        </p:txBody>
      </p:sp>
    </p:spTree>
    <p:extLst>
      <p:ext uri="{BB962C8B-B14F-4D97-AF65-F5344CB8AC3E}">
        <p14:creationId xmlns:p14="http://schemas.microsoft.com/office/powerpoint/2010/main" val="513996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5768-A983-85F6-C3BF-4ABEED1459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C8003A0-0470-1451-930B-68EDE2C40D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742" y="1161110"/>
            <a:ext cx="8120378" cy="5016901"/>
          </a:xfrm>
        </p:spPr>
      </p:pic>
    </p:spTree>
    <p:extLst>
      <p:ext uri="{BB962C8B-B14F-4D97-AF65-F5344CB8AC3E}">
        <p14:creationId xmlns:p14="http://schemas.microsoft.com/office/powerpoint/2010/main" val="2313423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A42DB-B732-DB59-19FA-A339DD9694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979732-251B-BB39-392F-270D32965CEA}"/>
              </a:ext>
            </a:extLst>
          </p:cNvPr>
          <p:cNvSpPr>
            <a:spLocks noGrp="1"/>
          </p:cNvSpPr>
          <p:nvPr>
            <p:ph idx="1"/>
          </p:nvPr>
        </p:nvSpPr>
        <p:spPr/>
        <p:txBody>
          <a:bodyPr>
            <a:normAutofit/>
          </a:bodyPr>
          <a:lstStyle/>
          <a:p>
            <a:r>
              <a:rPr lang="en-US" b="1" dirty="0"/>
              <a:t>2016 –</a:t>
            </a:r>
            <a:r>
              <a:rPr lang="en-US" dirty="0"/>
              <a:t> Hanson Robotics created the first “robot citizen,” Sophia, a humanoid robot capable of facial recognition, verbal conversation, and facial emotion.</a:t>
            </a:r>
          </a:p>
          <a:p>
            <a:r>
              <a:rPr lang="en-US" b="1" dirty="0"/>
              <a:t>2018:</a:t>
            </a:r>
            <a:r>
              <a:rPr lang="en-US" dirty="0"/>
              <a:t> A Chinese tech group called Alibaba’s language-processing AI beat human intellect on a Stanford reading and comprehension test.</a:t>
            </a:r>
          </a:p>
          <a:p>
            <a:r>
              <a:rPr lang="en-US" b="1" dirty="0"/>
              <a:t>2020: </a:t>
            </a:r>
            <a:r>
              <a:rPr lang="en-US" dirty="0" err="1"/>
              <a:t>OpenAI</a:t>
            </a:r>
            <a:r>
              <a:rPr lang="en-US" dirty="0"/>
              <a:t> started beta testing GPT-3, a model that uses Deep Learning to create code, poetry, and other such language and writing tasks.</a:t>
            </a:r>
          </a:p>
        </p:txBody>
      </p:sp>
      <p:pic>
        <p:nvPicPr>
          <p:cNvPr id="5" name="Picture 4">
            <a:extLst>
              <a:ext uri="{FF2B5EF4-FFF2-40B4-BE49-F238E27FC236}">
                <a16:creationId xmlns:a16="http://schemas.microsoft.com/office/drawing/2014/main" id="{36BC6982-8679-87E0-24DC-ABB51EE9FFE4}"/>
              </a:ext>
            </a:extLst>
          </p:cNvPr>
          <p:cNvPicPr>
            <a:picLocks noChangeAspect="1"/>
          </p:cNvPicPr>
          <p:nvPr/>
        </p:nvPicPr>
        <p:blipFill>
          <a:blip r:embed="rId3"/>
          <a:stretch>
            <a:fillRect/>
          </a:stretch>
        </p:blipFill>
        <p:spPr>
          <a:xfrm>
            <a:off x="3983483" y="4436943"/>
            <a:ext cx="1710979" cy="2162316"/>
          </a:xfrm>
          <a:prstGeom prst="rect">
            <a:avLst/>
          </a:prstGeom>
        </p:spPr>
      </p:pic>
      <p:pic>
        <p:nvPicPr>
          <p:cNvPr id="7" name="Picture 6">
            <a:extLst>
              <a:ext uri="{FF2B5EF4-FFF2-40B4-BE49-F238E27FC236}">
                <a16:creationId xmlns:a16="http://schemas.microsoft.com/office/drawing/2014/main" id="{10C6BD85-2DFA-5F9C-D6EB-9867D6E1C03E}"/>
              </a:ext>
            </a:extLst>
          </p:cNvPr>
          <p:cNvPicPr>
            <a:picLocks noChangeAspect="1"/>
          </p:cNvPicPr>
          <p:nvPr/>
        </p:nvPicPr>
        <p:blipFill>
          <a:blip r:embed="rId4"/>
          <a:stretch>
            <a:fillRect/>
          </a:stretch>
        </p:blipFill>
        <p:spPr>
          <a:xfrm>
            <a:off x="6425236" y="4358285"/>
            <a:ext cx="2955252" cy="2162316"/>
          </a:xfrm>
          <a:prstGeom prst="rect">
            <a:avLst/>
          </a:prstGeom>
        </p:spPr>
      </p:pic>
    </p:spTree>
    <p:extLst>
      <p:ext uri="{BB962C8B-B14F-4D97-AF65-F5344CB8AC3E}">
        <p14:creationId xmlns:p14="http://schemas.microsoft.com/office/powerpoint/2010/main" val="1165646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5506ED0-D287-ACE8-FA6A-57061658EF22}"/>
              </a:ext>
            </a:extLst>
          </p:cNvPr>
          <p:cNvPicPr>
            <a:picLocks noGrp="1" noChangeAspect="1"/>
          </p:cNvPicPr>
          <p:nvPr>
            <p:ph idx="1"/>
          </p:nvPr>
        </p:nvPicPr>
        <p:blipFill>
          <a:blip r:embed="rId3"/>
          <a:stretch>
            <a:fillRect/>
          </a:stretch>
        </p:blipFill>
        <p:spPr>
          <a:xfrm>
            <a:off x="646167" y="765110"/>
            <a:ext cx="2357040" cy="1965107"/>
          </a:xfrm>
        </p:spPr>
      </p:pic>
      <p:pic>
        <p:nvPicPr>
          <p:cNvPr id="7" name="Picture 6">
            <a:extLst>
              <a:ext uri="{FF2B5EF4-FFF2-40B4-BE49-F238E27FC236}">
                <a16:creationId xmlns:a16="http://schemas.microsoft.com/office/drawing/2014/main" id="{CF78F7D5-F642-9D82-91A9-53B84DC35C86}"/>
              </a:ext>
            </a:extLst>
          </p:cNvPr>
          <p:cNvPicPr>
            <a:picLocks noChangeAspect="1"/>
          </p:cNvPicPr>
          <p:nvPr/>
        </p:nvPicPr>
        <p:blipFill>
          <a:blip r:embed="rId4"/>
          <a:stretch>
            <a:fillRect/>
          </a:stretch>
        </p:blipFill>
        <p:spPr>
          <a:xfrm>
            <a:off x="3397621" y="3429000"/>
            <a:ext cx="2645990" cy="1461110"/>
          </a:xfrm>
          <a:prstGeom prst="rect">
            <a:avLst/>
          </a:prstGeom>
        </p:spPr>
      </p:pic>
      <p:pic>
        <p:nvPicPr>
          <p:cNvPr id="13" name="Picture 12">
            <a:extLst>
              <a:ext uri="{FF2B5EF4-FFF2-40B4-BE49-F238E27FC236}">
                <a16:creationId xmlns:a16="http://schemas.microsoft.com/office/drawing/2014/main" id="{8662E466-29B1-A2F7-3D50-21499CA889A0}"/>
              </a:ext>
            </a:extLst>
          </p:cNvPr>
          <p:cNvPicPr>
            <a:picLocks noChangeAspect="1"/>
          </p:cNvPicPr>
          <p:nvPr/>
        </p:nvPicPr>
        <p:blipFill>
          <a:blip r:embed="rId5"/>
          <a:stretch>
            <a:fillRect/>
          </a:stretch>
        </p:blipFill>
        <p:spPr>
          <a:xfrm>
            <a:off x="1749537" y="5484868"/>
            <a:ext cx="2343150" cy="1181100"/>
          </a:xfrm>
          <a:prstGeom prst="rect">
            <a:avLst/>
          </a:prstGeom>
        </p:spPr>
      </p:pic>
      <p:pic>
        <p:nvPicPr>
          <p:cNvPr id="15" name="Picture 14">
            <a:extLst>
              <a:ext uri="{FF2B5EF4-FFF2-40B4-BE49-F238E27FC236}">
                <a16:creationId xmlns:a16="http://schemas.microsoft.com/office/drawing/2014/main" id="{DFD75873-7825-4654-BB7F-4772F9949297}"/>
              </a:ext>
            </a:extLst>
          </p:cNvPr>
          <p:cNvPicPr>
            <a:picLocks noChangeAspect="1"/>
          </p:cNvPicPr>
          <p:nvPr/>
        </p:nvPicPr>
        <p:blipFill>
          <a:blip r:embed="rId6"/>
          <a:stretch>
            <a:fillRect/>
          </a:stretch>
        </p:blipFill>
        <p:spPr>
          <a:xfrm>
            <a:off x="6279701" y="4243743"/>
            <a:ext cx="2243080" cy="2203104"/>
          </a:xfrm>
          <a:prstGeom prst="rect">
            <a:avLst/>
          </a:prstGeom>
        </p:spPr>
      </p:pic>
      <p:pic>
        <p:nvPicPr>
          <p:cNvPr id="17" name="Picture 16">
            <a:extLst>
              <a:ext uri="{FF2B5EF4-FFF2-40B4-BE49-F238E27FC236}">
                <a16:creationId xmlns:a16="http://schemas.microsoft.com/office/drawing/2014/main" id="{865D9FBD-979C-0E1A-422C-0C45E18C2EBC}"/>
              </a:ext>
            </a:extLst>
          </p:cNvPr>
          <p:cNvPicPr>
            <a:picLocks noChangeAspect="1"/>
          </p:cNvPicPr>
          <p:nvPr/>
        </p:nvPicPr>
        <p:blipFill>
          <a:blip r:embed="rId7"/>
          <a:stretch>
            <a:fillRect/>
          </a:stretch>
        </p:blipFill>
        <p:spPr>
          <a:xfrm>
            <a:off x="262689" y="3450160"/>
            <a:ext cx="2095500" cy="1619250"/>
          </a:xfrm>
          <a:prstGeom prst="rect">
            <a:avLst/>
          </a:prstGeom>
        </p:spPr>
      </p:pic>
      <p:pic>
        <p:nvPicPr>
          <p:cNvPr id="19" name="Picture 18">
            <a:extLst>
              <a:ext uri="{FF2B5EF4-FFF2-40B4-BE49-F238E27FC236}">
                <a16:creationId xmlns:a16="http://schemas.microsoft.com/office/drawing/2014/main" id="{DB8D16ED-861D-806A-5FC0-726DE56FED03}"/>
              </a:ext>
            </a:extLst>
          </p:cNvPr>
          <p:cNvPicPr>
            <a:picLocks noChangeAspect="1"/>
          </p:cNvPicPr>
          <p:nvPr/>
        </p:nvPicPr>
        <p:blipFill>
          <a:blip r:embed="rId8"/>
          <a:stretch>
            <a:fillRect/>
          </a:stretch>
        </p:blipFill>
        <p:spPr>
          <a:xfrm>
            <a:off x="5908286" y="1108833"/>
            <a:ext cx="1752600" cy="1562100"/>
          </a:xfrm>
          <a:prstGeom prst="rect">
            <a:avLst/>
          </a:prstGeom>
        </p:spPr>
      </p:pic>
      <p:pic>
        <p:nvPicPr>
          <p:cNvPr id="21" name="Picture 20">
            <a:extLst>
              <a:ext uri="{FF2B5EF4-FFF2-40B4-BE49-F238E27FC236}">
                <a16:creationId xmlns:a16="http://schemas.microsoft.com/office/drawing/2014/main" id="{7D97FB18-6709-896F-3532-AF5A6370B9A5}"/>
              </a:ext>
            </a:extLst>
          </p:cNvPr>
          <p:cNvPicPr>
            <a:picLocks noChangeAspect="1"/>
          </p:cNvPicPr>
          <p:nvPr/>
        </p:nvPicPr>
        <p:blipFill>
          <a:blip r:embed="rId9"/>
          <a:stretch>
            <a:fillRect/>
          </a:stretch>
        </p:blipFill>
        <p:spPr>
          <a:xfrm>
            <a:off x="3485332" y="1000946"/>
            <a:ext cx="1922084" cy="1746410"/>
          </a:xfrm>
          <a:prstGeom prst="rect">
            <a:avLst/>
          </a:prstGeom>
        </p:spPr>
      </p:pic>
      <p:pic>
        <p:nvPicPr>
          <p:cNvPr id="25" name="Picture 24">
            <a:extLst>
              <a:ext uri="{FF2B5EF4-FFF2-40B4-BE49-F238E27FC236}">
                <a16:creationId xmlns:a16="http://schemas.microsoft.com/office/drawing/2014/main" id="{9FA1B67A-149A-6FD8-BE74-BA1E608D3E1B}"/>
              </a:ext>
            </a:extLst>
          </p:cNvPr>
          <p:cNvPicPr>
            <a:picLocks noChangeAspect="1"/>
          </p:cNvPicPr>
          <p:nvPr/>
        </p:nvPicPr>
        <p:blipFill>
          <a:blip r:embed="rId10"/>
          <a:stretch>
            <a:fillRect/>
          </a:stretch>
        </p:blipFill>
        <p:spPr>
          <a:xfrm>
            <a:off x="8501281" y="574421"/>
            <a:ext cx="3033495" cy="2842360"/>
          </a:xfrm>
          <a:prstGeom prst="rect">
            <a:avLst/>
          </a:prstGeom>
        </p:spPr>
      </p:pic>
      <p:pic>
        <p:nvPicPr>
          <p:cNvPr id="27" name="Picture 26">
            <a:extLst>
              <a:ext uri="{FF2B5EF4-FFF2-40B4-BE49-F238E27FC236}">
                <a16:creationId xmlns:a16="http://schemas.microsoft.com/office/drawing/2014/main" id="{45EA70B4-1A83-FC4E-8BB6-53A148775CEA}"/>
              </a:ext>
            </a:extLst>
          </p:cNvPr>
          <p:cNvPicPr>
            <a:picLocks noChangeAspect="1"/>
          </p:cNvPicPr>
          <p:nvPr/>
        </p:nvPicPr>
        <p:blipFill>
          <a:blip r:embed="rId11"/>
          <a:stretch>
            <a:fillRect/>
          </a:stretch>
        </p:blipFill>
        <p:spPr>
          <a:xfrm>
            <a:off x="9144055" y="4071182"/>
            <a:ext cx="2343150" cy="2497952"/>
          </a:xfrm>
          <a:prstGeom prst="rect">
            <a:avLst/>
          </a:prstGeom>
        </p:spPr>
      </p:pic>
    </p:spTree>
    <p:extLst>
      <p:ext uri="{BB962C8B-B14F-4D97-AF65-F5344CB8AC3E}">
        <p14:creationId xmlns:p14="http://schemas.microsoft.com/office/powerpoint/2010/main" val="3868235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8D4F-90FC-7F47-9A15-C797E2F6508B}"/>
              </a:ext>
            </a:extLst>
          </p:cNvPr>
          <p:cNvSpPr>
            <a:spLocks noGrp="1"/>
          </p:cNvSpPr>
          <p:nvPr>
            <p:ph type="title"/>
          </p:nvPr>
        </p:nvSpPr>
        <p:spPr/>
        <p:txBody>
          <a:bodyPr/>
          <a:lstStyle/>
          <a:p>
            <a:r>
              <a:rPr lang="en-US" dirty="0"/>
              <a:t>How all this tools Learns</a:t>
            </a:r>
          </a:p>
        </p:txBody>
      </p:sp>
      <p:sp>
        <p:nvSpPr>
          <p:cNvPr id="3" name="Content Placeholder 2">
            <a:extLst>
              <a:ext uri="{FF2B5EF4-FFF2-40B4-BE49-F238E27FC236}">
                <a16:creationId xmlns:a16="http://schemas.microsoft.com/office/drawing/2014/main" id="{718C4230-39E4-C498-BCCE-B7E0AEDBF5EC}"/>
              </a:ext>
            </a:extLst>
          </p:cNvPr>
          <p:cNvSpPr>
            <a:spLocks noGrp="1"/>
          </p:cNvSpPr>
          <p:nvPr>
            <p:ph idx="1"/>
          </p:nvPr>
        </p:nvSpPr>
        <p:spPr/>
        <p:txBody>
          <a:bodyPr/>
          <a:lstStyle/>
          <a:p>
            <a:r>
              <a:rPr lang="en-US" b="1" dirty="0"/>
              <a:t>Problem Definition and Understanding :</a:t>
            </a:r>
            <a:r>
              <a:rPr lang="en-US" dirty="0"/>
              <a:t>Define clear objectives and success criteria for the project</a:t>
            </a:r>
            <a:endParaRPr lang="en-US" b="1" dirty="0"/>
          </a:p>
          <a:p>
            <a:r>
              <a:rPr lang="en-US" b="1" dirty="0"/>
              <a:t>Data Collection</a:t>
            </a:r>
            <a:r>
              <a:rPr lang="en-US" dirty="0"/>
              <a:t>:  The learning process starts with collecting relevant data. This data could be both structured (e.g., databases, spreadsheets) and unstructured data (e.g., text, images)</a:t>
            </a:r>
          </a:p>
          <a:p>
            <a:r>
              <a:rPr lang="en-US" b="1" dirty="0"/>
              <a:t>Data Preprocessing</a:t>
            </a:r>
            <a:r>
              <a:rPr lang="en-US" dirty="0"/>
              <a:t>: Raw data is often noisy or contains irrelevant information. Data preprocessing involves cleaning and transforming the data to make it suitable for training.</a:t>
            </a:r>
          </a:p>
          <a:p>
            <a:r>
              <a:rPr lang="en-US" b="1" dirty="0"/>
              <a:t>Exploratory Data Analysis:  </a:t>
            </a:r>
            <a:r>
              <a:rPr lang="en-US" dirty="0"/>
              <a:t>Visualize the data using graphs, charts, and statistical summaries to understand its distribution, patterns, and relationships.</a:t>
            </a:r>
          </a:p>
          <a:p>
            <a:endParaRPr lang="en-US" dirty="0"/>
          </a:p>
        </p:txBody>
      </p:sp>
    </p:spTree>
    <p:extLst>
      <p:ext uri="{BB962C8B-B14F-4D97-AF65-F5344CB8AC3E}">
        <p14:creationId xmlns:p14="http://schemas.microsoft.com/office/powerpoint/2010/main" val="2274654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8D4F-90FC-7F47-9A15-C797E2F6508B}"/>
              </a:ext>
            </a:extLst>
          </p:cNvPr>
          <p:cNvSpPr>
            <a:spLocks noGrp="1"/>
          </p:cNvSpPr>
          <p:nvPr>
            <p:ph type="title"/>
          </p:nvPr>
        </p:nvSpPr>
        <p:spPr/>
        <p:txBody>
          <a:bodyPr/>
          <a:lstStyle/>
          <a:p>
            <a:r>
              <a:rPr lang="en-US" dirty="0"/>
              <a:t>How all this tools Learns</a:t>
            </a:r>
          </a:p>
        </p:txBody>
      </p:sp>
      <p:sp>
        <p:nvSpPr>
          <p:cNvPr id="3" name="Content Placeholder 2">
            <a:extLst>
              <a:ext uri="{FF2B5EF4-FFF2-40B4-BE49-F238E27FC236}">
                <a16:creationId xmlns:a16="http://schemas.microsoft.com/office/drawing/2014/main" id="{718C4230-39E4-C498-BCCE-B7E0AEDBF5EC}"/>
              </a:ext>
            </a:extLst>
          </p:cNvPr>
          <p:cNvSpPr>
            <a:spLocks noGrp="1"/>
          </p:cNvSpPr>
          <p:nvPr>
            <p:ph idx="1"/>
          </p:nvPr>
        </p:nvSpPr>
        <p:spPr>
          <a:xfrm>
            <a:off x="657224" y="1980758"/>
            <a:ext cx="10753725" cy="3929187"/>
          </a:xfrm>
        </p:spPr>
        <p:txBody>
          <a:bodyPr>
            <a:normAutofit/>
          </a:bodyPr>
          <a:lstStyle/>
          <a:p>
            <a:r>
              <a:rPr lang="en-US" b="1" dirty="0"/>
              <a:t>Model Selection &amp; Training</a:t>
            </a:r>
            <a:r>
              <a:rPr lang="en-US" dirty="0"/>
              <a:t>: Choose appropriate machine learning algorithms based on the problem type (classification, regression, clustering, etc.).</a:t>
            </a:r>
          </a:p>
          <a:p>
            <a:r>
              <a:rPr lang="en-US" b="1" dirty="0"/>
              <a:t>Model Evaluation: </a:t>
            </a:r>
            <a:r>
              <a:rPr lang="en-US" dirty="0"/>
              <a:t>Evaluate model performance using appropriate metrics (accuracy, precision, recall, F1-score, etc.) on the test set.</a:t>
            </a:r>
          </a:p>
          <a:p>
            <a:r>
              <a:rPr lang="en-US" b="1" dirty="0"/>
              <a:t>Deployment</a:t>
            </a:r>
            <a:r>
              <a:rPr lang="en-US" dirty="0"/>
              <a:t>: Once the model is trained and validated, it is deployed to make predictions on real-world data. This could involve integrating the model into a production system or using it as a standalone application.</a:t>
            </a:r>
          </a:p>
          <a:p>
            <a:endParaRPr lang="en-US" dirty="0"/>
          </a:p>
          <a:p>
            <a:r>
              <a:rPr lang="en-US" dirty="0"/>
              <a:t>All these requires strong backend infrastructure for data storage, communication, processing, user interface. And also, now possible due to advancements in IT industry.</a:t>
            </a:r>
          </a:p>
        </p:txBody>
      </p:sp>
    </p:spTree>
    <p:extLst>
      <p:ext uri="{BB962C8B-B14F-4D97-AF65-F5344CB8AC3E}">
        <p14:creationId xmlns:p14="http://schemas.microsoft.com/office/powerpoint/2010/main" val="336396097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0</TotalTime>
  <Words>5372</Words>
  <Application>Microsoft Office PowerPoint</Application>
  <PresentationFormat>Widescreen</PresentationFormat>
  <Paragraphs>239</Paragraphs>
  <Slides>55</Slides>
  <Notes>21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-apple-system</vt:lpstr>
      <vt:lpstr>Arial</vt:lpstr>
      <vt:lpstr>Calibri</vt:lpstr>
      <vt:lpstr>Calibri Light</vt:lpstr>
      <vt:lpstr>Times New Roman</vt:lpstr>
      <vt:lpstr>Wingdings</vt:lpstr>
      <vt:lpstr>Metropolitan</vt:lpstr>
      <vt:lpstr>Importance of Information Technology in AI Product</vt:lpstr>
      <vt:lpstr>What is AI Product?</vt:lpstr>
      <vt:lpstr>AI Products</vt:lpstr>
      <vt:lpstr>Beginning of AI</vt:lpstr>
      <vt:lpstr>PowerPoint Presentation</vt:lpstr>
      <vt:lpstr>PowerPoint Presentation</vt:lpstr>
      <vt:lpstr>PowerPoint Presentation</vt:lpstr>
      <vt:lpstr>How all this tools Learns</vt:lpstr>
      <vt:lpstr>How all this tools Learns</vt:lpstr>
      <vt:lpstr>PowerPoint Presentation</vt:lpstr>
      <vt:lpstr>IT is Backbone</vt:lpstr>
      <vt:lpstr>IT is Backbone</vt:lpstr>
      <vt:lpstr>The Importance of Information Technology</vt:lpstr>
      <vt:lpstr>AI now and in the future</vt:lpstr>
      <vt:lpstr>AI now and in the future</vt:lpstr>
      <vt:lpstr>PowerPoint Presentation</vt:lpstr>
      <vt:lpstr>PowerPoint Presentation</vt:lpstr>
      <vt:lpstr>Career</vt:lpstr>
      <vt:lpstr>Xxxxxxxx       gn5tyy7/^/56tygF ‘4321111~wwr54edfe4fffffffffffffffffffffffcdr</vt:lpstr>
      <vt:lpstr>PowerPoint Presentation</vt:lpstr>
      <vt:lpstr>PowerPoint Presentation</vt:lpstr>
      <vt:lpstr>Why AI is Booming Today?</vt:lpstr>
      <vt:lpstr>Prerequisites</vt:lpstr>
      <vt:lpstr>AI product is 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Artificial Intelligence (AI)</vt:lpstr>
      <vt:lpstr>Prerequisites for Artificial Intelligence</vt:lpstr>
      <vt:lpstr>PowerPoint Presentation</vt:lpstr>
      <vt:lpstr>Role of IT in Business</vt:lpstr>
      <vt:lpstr> Role of IT in Business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 of IT in Business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Shanu Agrawal</dc:creator>
  <cp:lastModifiedBy>Agrawal Shanu (CR/RAI1-IN)</cp:lastModifiedBy>
  <cp:revision>32</cp:revision>
  <dcterms:created xsi:type="dcterms:W3CDTF">2023-11-30T08:58:35Z</dcterms:created>
  <dcterms:modified xsi:type="dcterms:W3CDTF">2023-12-14T11:49:59Z</dcterms:modified>
</cp:coreProperties>
</file>